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2"/>
  </p:notesMasterIdLst>
  <p:sldIdLst>
    <p:sldId id="256" r:id="rId3"/>
    <p:sldId id="276" r:id="rId4"/>
    <p:sldId id="277" r:id="rId5"/>
    <p:sldId id="278" r:id="rId6"/>
    <p:sldId id="345" r:id="rId7"/>
    <p:sldId id="346" r:id="rId8"/>
    <p:sldId id="347" r:id="rId9"/>
    <p:sldId id="348" r:id="rId10"/>
    <p:sldId id="349" r:id="rId11"/>
    <p:sldId id="350" r:id="rId12"/>
    <p:sldId id="351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59" r:id="rId21"/>
    <p:sldId id="360" r:id="rId22"/>
    <p:sldId id="361" r:id="rId23"/>
    <p:sldId id="362" r:id="rId24"/>
    <p:sldId id="363" r:id="rId25"/>
    <p:sldId id="364" r:id="rId26"/>
    <p:sldId id="365" r:id="rId27"/>
    <p:sldId id="366" r:id="rId28"/>
    <p:sldId id="367" r:id="rId29"/>
    <p:sldId id="368" r:id="rId30"/>
    <p:sldId id="369" r:id="rId31"/>
    <p:sldId id="370" r:id="rId32"/>
    <p:sldId id="371" r:id="rId33"/>
    <p:sldId id="372" r:id="rId34"/>
    <p:sldId id="373" r:id="rId35"/>
    <p:sldId id="374" r:id="rId36"/>
    <p:sldId id="375" r:id="rId37"/>
    <p:sldId id="376" r:id="rId38"/>
    <p:sldId id="377" r:id="rId39"/>
    <p:sldId id="343" r:id="rId40"/>
    <p:sldId id="344" r:id="rId41"/>
  </p:sldIdLst>
  <p:sldSz cx="12192000" cy="6858000"/>
  <p:notesSz cx="6858000" cy="9144000"/>
  <p:custDataLst>
    <p:tags r:id="rId4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FFFFFF"/>
    <a:srgbClr val="FDF731"/>
    <a:srgbClr val="383838"/>
    <a:srgbClr val="9CC2F0"/>
    <a:srgbClr val="6FA3E9"/>
    <a:srgbClr val="BEBEBE"/>
    <a:srgbClr val="5D5A72"/>
    <a:srgbClr val="DCDCDC"/>
    <a:srgbClr val="9FBDF3"/>
    <a:srgbClr val="A2C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202"/>
        <p:guide pos="38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6" Type="http://schemas.openxmlformats.org/officeDocument/2006/relationships/tags" Target="tags/tag231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notesMaster" Target="notesMasters/notesMaster1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66.xml"/><Relationship Id="rId6" Type="http://schemas.openxmlformats.org/officeDocument/2006/relationships/image" Target="../media/image4.png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3.png"/><Relationship Id="rId2" Type="http://schemas.openxmlformats.org/officeDocument/2006/relationships/tags" Target="../tags/tag63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png"/><Relationship Id="rId7" Type="http://schemas.openxmlformats.org/officeDocument/2006/relationships/tags" Target="../tags/tag115.xml"/><Relationship Id="rId6" Type="http://schemas.openxmlformats.org/officeDocument/2006/relationships/tags" Target="../tags/tag114.xml"/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120.xml"/><Relationship Id="rId15" Type="http://schemas.openxmlformats.org/officeDocument/2006/relationships/tags" Target="../tags/tag119.xml"/><Relationship Id="rId14" Type="http://schemas.openxmlformats.org/officeDocument/2006/relationships/tags" Target="../tags/tag118.xml"/><Relationship Id="rId13" Type="http://schemas.openxmlformats.org/officeDocument/2006/relationships/tags" Target="../tags/tag117.xml"/><Relationship Id="rId12" Type="http://schemas.openxmlformats.org/officeDocument/2006/relationships/image" Target="../media/image16.png"/><Relationship Id="rId11" Type="http://schemas.openxmlformats.org/officeDocument/2006/relationships/image" Target="../media/image15.png"/><Relationship Id="rId10" Type="http://schemas.openxmlformats.org/officeDocument/2006/relationships/tags" Target="../tags/tag116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image" Target="../media/image18.png"/><Relationship Id="rId7" Type="http://schemas.openxmlformats.org/officeDocument/2006/relationships/tags" Target="../tags/tag125.xml"/><Relationship Id="rId6" Type="http://schemas.openxmlformats.org/officeDocument/2006/relationships/image" Target="../media/image17.png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30.xml"/><Relationship Id="rId12" Type="http://schemas.openxmlformats.org/officeDocument/2006/relationships/tags" Target="../tags/tag129.xml"/><Relationship Id="rId11" Type="http://schemas.openxmlformats.org/officeDocument/2006/relationships/tags" Target="../tags/tag128.xml"/><Relationship Id="rId10" Type="http://schemas.openxmlformats.org/officeDocument/2006/relationships/tags" Target="../tags/tag127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135.xml"/><Relationship Id="rId6" Type="http://schemas.openxmlformats.org/officeDocument/2006/relationships/tags" Target="../tags/tag134.xml"/><Relationship Id="rId5" Type="http://schemas.openxmlformats.org/officeDocument/2006/relationships/image" Target="../media/image6.png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140.xml"/><Relationship Id="rId6" Type="http://schemas.openxmlformats.org/officeDocument/2006/relationships/image" Target="../media/image7.png"/><Relationship Id="rId5" Type="http://schemas.openxmlformats.org/officeDocument/2006/relationships/tags" Target="../tags/tag139.xml"/><Relationship Id="rId4" Type="http://schemas.openxmlformats.org/officeDocument/2006/relationships/tags" Target="../tags/tag138.xml"/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image" Target="../media/image19.png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61.xml"/><Relationship Id="rId3" Type="http://schemas.openxmlformats.org/officeDocument/2006/relationships/tags" Target="../tags/tag160.xml"/><Relationship Id="rId2" Type="http://schemas.openxmlformats.org/officeDocument/2006/relationships/tags" Target="../tags/tag159.xml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65.xml"/><Relationship Id="rId5" Type="http://schemas.openxmlformats.org/officeDocument/2006/relationships/tags" Target="../tags/tag164.xml"/><Relationship Id="rId4" Type="http://schemas.openxmlformats.org/officeDocument/2006/relationships/image" Target="../media/image20.png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6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78.xml"/><Relationship Id="rId3" Type="http://schemas.openxmlformats.org/officeDocument/2006/relationships/tags" Target="../tags/tag177.xml"/><Relationship Id="rId2" Type="http://schemas.openxmlformats.org/officeDocument/2006/relationships/tags" Target="../tags/tag176.xml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81.xml"/><Relationship Id="rId4" Type="http://schemas.openxmlformats.org/officeDocument/2006/relationships/image" Target="../media/image21.png"/><Relationship Id="rId3" Type="http://schemas.openxmlformats.org/officeDocument/2006/relationships/tags" Target="../tags/tag180.xml"/><Relationship Id="rId2" Type="http://schemas.openxmlformats.org/officeDocument/2006/relationships/tags" Target="../tags/tag179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84.xml"/><Relationship Id="rId4" Type="http://schemas.openxmlformats.org/officeDocument/2006/relationships/image" Target="../media/image22.png"/><Relationship Id="rId3" Type="http://schemas.openxmlformats.org/officeDocument/2006/relationships/tags" Target="../tags/tag183.xml"/><Relationship Id="rId2" Type="http://schemas.openxmlformats.org/officeDocument/2006/relationships/tags" Target="../tags/tag182.xml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87.xml"/><Relationship Id="rId4" Type="http://schemas.openxmlformats.org/officeDocument/2006/relationships/image" Target="../media/image23.png"/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90.xml"/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93.xml"/><Relationship Id="rId4" Type="http://schemas.openxmlformats.org/officeDocument/2006/relationships/image" Target="../media/image24.png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9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99.xml"/><Relationship Id="rId3" Type="http://schemas.openxmlformats.org/officeDocument/2006/relationships/tags" Target="../tags/tag198.xml"/><Relationship Id="rId2" Type="http://schemas.openxmlformats.org/officeDocument/2006/relationships/tags" Target="../tags/tag19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202.xml"/><Relationship Id="rId4" Type="http://schemas.openxmlformats.org/officeDocument/2006/relationships/image" Target="../media/image27.png"/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205.xml"/><Relationship Id="rId4" Type="http://schemas.openxmlformats.org/officeDocument/2006/relationships/image" Target="../media/image28.png"/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208.xml"/><Relationship Id="rId4" Type="http://schemas.openxmlformats.org/officeDocument/2006/relationships/image" Target="../media/image29.png"/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212.xml"/><Relationship Id="rId5" Type="http://schemas.openxmlformats.org/officeDocument/2006/relationships/image" Target="../media/image30.png"/><Relationship Id="rId4" Type="http://schemas.openxmlformats.org/officeDocument/2006/relationships/tags" Target="../tags/tag211.xml"/><Relationship Id="rId3" Type="http://schemas.openxmlformats.org/officeDocument/2006/relationships/tags" Target="../tags/tag210.xml"/><Relationship Id="rId2" Type="http://schemas.openxmlformats.org/officeDocument/2006/relationships/tags" Target="../tags/tag209.xml"/><Relationship Id="rId1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215.xml"/><Relationship Id="rId3" Type="http://schemas.openxmlformats.org/officeDocument/2006/relationships/tags" Target="../tags/tag214.xml"/><Relationship Id="rId2" Type="http://schemas.openxmlformats.org/officeDocument/2006/relationships/tags" Target="../tags/tag213.xml"/><Relationship Id="rId1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218.xml"/><Relationship Id="rId3" Type="http://schemas.openxmlformats.org/officeDocument/2006/relationships/tags" Target="../tags/tag217.xml"/><Relationship Id="rId2" Type="http://schemas.openxmlformats.org/officeDocument/2006/relationships/tags" Target="../tags/tag216.xml"/><Relationship Id="rId1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1.xml"/><Relationship Id="rId3" Type="http://schemas.openxmlformats.org/officeDocument/2006/relationships/tags" Target="../tags/tag220.xml"/><Relationship Id="rId2" Type="http://schemas.openxmlformats.org/officeDocument/2006/relationships/tags" Target="../tags/tag219.xml"/><Relationship Id="rId1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225.xml"/><Relationship Id="rId5" Type="http://schemas.openxmlformats.org/officeDocument/2006/relationships/tags" Target="../tags/tag224.xml"/><Relationship Id="rId4" Type="http://schemas.openxmlformats.org/officeDocument/2006/relationships/image" Target="../media/image31.png"/><Relationship Id="rId3" Type="http://schemas.openxmlformats.org/officeDocument/2006/relationships/tags" Target="../tags/tag223.xml"/><Relationship Id="rId2" Type="http://schemas.openxmlformats.org/officeDocument/2006/relationships/tags" Target="../tags/tag222.xml"/><Relationship Id="rId1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227.xml"/><Relationship Id="rId2" Type="http://schemas.openxmlformats.org/officeDocument/2006/relationships/tags" Target="../tags/tag226.xml"/><Relationship Id="rId1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230.xml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79.xml"/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80.xml"/><Relationship Id="rId11" Type="http://schemas.openxmlformats.org/officeDocument/2006/relationships/image" Target="../media/image7.png"/><Relationship Id="rId10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image" Target="../media/image8.png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90.xml"/><Relationship Id="rId6" Type="http://schemas.openxmlformats.org/officeDocument/2006/relationships/image" Target="../media/image9.png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95.xml"/><Relationship Id="rId6" Type="http://schemas.openxmlformats.org/officeDocument/2006/relationships/image" Target="../media/image10.png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01.xml"/><Relationship Id="rId7" Type="http://schemas.openxmlformats.org/officeDocument/2006/relationships/image" Target="../media/image11.png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image" Target="../media/image12.png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109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4823460" y="647065"/>
            <a:ext cx="7368540" cy="2007870"/>
          </a:xfrm>
        </p:spPr>
        <p:txBody>
          <a:bodyPr>
            <a:noAutofit/>
          </a:bodyPr>
          <a:p>
            <a:pPr algn="ctr">
              <a:lnSpc>
                <a:spcPct val="120000"/>
              </a:lnSpc>
            </a:pPr>
            <a:r>
              <a:rPr lang="zh-CN" altLang="en-US" sz="4800">
                <a:solidFill>
                  <a:srgbClr val="9CC2F0"/>
                </a:solidFill>
              </a:rPr>
              <a:t>第</a:t>
            </a:r>
            <a:r>
              <a:rPr lang="en-US" altLang="zh-CN" sz="4800">
                <a:solidFill>
                  <a:srgbClr val="9CC2F0"/>
                </a:solidFill>
              </a:rPr>
              <a:t>1</a:t>
            </a:r>
            <a:r>
              <a:rPr lang="zh-CN" altLang="en-US" sz="4800">
                <a:solidFill>
                  <a:srgbClr val="9CC2F0"/>
                </a:solidFill>
              </a:rPr>
              <a:t>季</a:t>
            </a:r>
            <a:br>
              <a:rPr lang="zh-CN" altLang="en-US" sz="4800">
                <a:solidFill>
                  <a:srgbClr val="9CC2F0"/>
                </a:solidFill>
              </a:rPr>
            </a:br>
            <a:r>
              <a:rPr lang="zh-CN" altLang="en-US" sz="4400">
                <a:solidFill>
                  <a:srgbClr val="FFFF00"/>
                </a:solidFill>
              </a:rPr>
              <a:t>第</a:t>
            </a:r>
            <a:r>
              <a:rPr lang="en-US" altLang="zh-CN" sz="4400">
                <a:solidFill>
                  <a:srgbClr val="FFFF00"/>
                </a:solidFill>
              </a:rPr>
              <a:t>1</a:t>
            </a:r>
            <a:r>
              <a:rPr lang="zh-CN" altLang="en-US" sz="4400">
                <a:solidFill>
                  <a:srgbClr val="FFFF00"/>
                </a:solidFill>
              </a:rPr>
              <a:t>章：</a:t>
            </a:r>
            <a:r>
              <a:rPr lang="en-US" altLang="zh-CN" sz="4400">
                <a:solidFill>
                  <a:srgbClr val="FFFF00"/>
                </a:solidFill>
              </a:rPr>
              <a:t>ROS</a:t>
            </a:r>
            <a:r>
              <a:rPr lang="zh-CN" altLang="en-US" sz="4400">
                <a:solidFill>
                  <a:srgbClr val="FFFF00"/>
                </a:solidFill>
              </a:rPr>
              <a:t>入门必备知识</a:t>
            </a:r>
            <a:br>
              <a:rPr lang="zh-CN" altLang="en-US" sz="4800">
                <a:solidFill>
                  <a:srgbClr val="FFFF00"/>
                </a:solidFill>
              </a:rPr>
            </a:br>
            <a:endParaRPr lang="zh-CN" altLang="en-US" sz="1400" b="0">
              <a:solidFill>
                <a:srgbClr val="FFFF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pic>
        <p:nvPicPr>
          <p:cNvPr id="13" name="图片 12" descr="图书封面(正面)800x8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25" y="551815"/>
            <a:ext cx="5755005" cy="5755005"/>
          </a:xfrm>
          <a:prstGeom prst="rect">
            <a:avLst/>
          </a:prstGeom>
        </p:spPr>
      </p:pic>
      <p:sp>
        <p:nvSpPr>
          <p:cNvPr id="15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7379335" y="2451735"/>
            <a:ext cx="2381250" cy="637540"/>
          </a:xfrm>
        </p:spPr>
        <p:txBody>
          <a:bodyPr>
            <a:noAutofit/>
          </a:bodyPr>
          <a:p>
            <a:r>
              <a:rPr lang="zh-CN" altLang="en-US" sz="1400" spc="0">
                <a:solidFill>
                  <a:srgbClr val="BEBEBE"/>
                </a:solidFill>
                <a:latin typeface="+mn-lt"/>
                <a:ea typeface="+mn-ea"/>
              </a:rPr>
              <a:t>主讲人：张虎</a:t>
            </a:r>
            <a:endParaRPr lang="zh-CN" altLang="en-US" sz="1400" spc="0">
              <a:solidFill>
                <a:srgbClr val="BEBEBE"/>
              </a:solidFill>
              <a:latin typeface="+mn-lt"/>
              <a:ea typeface="+mn-ea"/>
            </a:endParaRPr>
          </a:p>
          <a:p>
            <a:r>
              <a:rPr lang="zh-CN" altLang="en-US" sz="1400" spc="0">
                <a:solidFill>
                  <a:srgbClr val="BEBEBE"/>
                </a:solidFill>
                <a:latin typeface="+mn-lt"/>
                <a:ea typeface="+mn-ea"/>
              </a:rPr>
              <a:t>（小虎哥哥爱学习）</a:t>
            </a:r>
            <a:endParaRPr lang="zh-CN" altLang="en-US" sz="1400" spc="0">
              <a:solidFill>
                <a:srgbClr val="BEBEBE"/>
              </a:solidFill>
              <a:latin typeface="+mn-lt"/>
              <a:ea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3405" y="2440305"/>
            <a:ext cx="769620" cy="699770"/>
          </a:xfrm>
          <a:prstGeom prst="rect">
            <a:avLst/>
          </a:prstGeom>
        </p:spPr>
      </p:pic>
      <p:sp>
        <p:nvSpPr>
          <p:cNvPr id="4" name="文本框 3" descr="7b0a202020202262756c6c6574223a20227b5c2263617465676f727949645c223a31303032352c5c2274656d706c61746549645c223a32303233313439357d220a7d0a"/>
          <p:cNvSpPr txBox="1"/>
          <p:nvPr/>
        </p:nvSpPr>
        <p:spPr>
          <a:xfrm>
            <a:off x="5194300" y="3126740"/>
            <a:ext cx="6014085" cy="3046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  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先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导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课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endParaRPr lang="zh-CN" altLang="en-US" sz="1600" b="1">
              <a:solidFill>
                <a:srgbClr val="FF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  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第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1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季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：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快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速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梳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理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知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识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要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点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与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学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习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方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法</a:t>
            </a:r>
            <a:endParaRPr lang="zh-CN" altLang="en-US" sz="1600" b="1">
              <a:solidFill>
                <a:srgbClr val="FF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  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第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2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季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：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详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细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推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导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数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学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公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式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与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代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码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解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析</a:t>
            </a:r>
            <a:endParaRPr lang="zh-CN" altLang="en-US" sz="1600" b="1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  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第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3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季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：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代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码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实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操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以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及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真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实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机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器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人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调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试</a:t>
            </a:r>
            <a:endParaRPr lang="zh-CN" altLang="en-US" sz="1600" b="1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  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答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疑</a:t>
            </a:r>
            <a:r>
              <a:rPr lang="en-US" altLang="zh-CN" sz="1600" b="1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chemeClr val="bg1"/>
                </a:solidFill>
                <a:latin typeface="+mn-ea"/>
              </a:rPr>
              <a:t>课</a:t>
            </a:r>
            <a:endParaRPr lang="zh-CN" altLang="en-US" sz="1600" b="1">
              <a:solidFill>
                <a:schemeClr val="bg1"/>
              </a:solidFill>
              <a:latin typeface="+mn-ea"/>
            </a:endParaRPr>
          </a:p>
          <a:p>
            <a:pPr indent="0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1600" b="0">
                <a:solidFill>
                  <a:srgbClr val="FF0000"/>
                </a:solidFill>
                <a:latin typeface="+mn-ea"/>
              </a:rPr>
              <a:t>------</a:t>
            </a:r>
            <a:r>
              <a:rPr lang="zh-CN" altLang="en-US" sz="1600" b="0">
                <a:solidFill>
                  <a:srgbClr val="FF0000"/>
                </a:solidFill>
                <a:latin typeface="+mn-ea"/>
              </a:rPr>
              <a:t>（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永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久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免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费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en-US" altLang="zh-CN" sz="1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系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列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课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程</a:t>
            </a:r>
            <a:r>
              <a:rPr lang="en-US" altLang="zh-CN" sz="1600" b="1">
                <a:solidFill>
                  <a:srgbClr val="FF0000"/>
                </a:solidFill>
                <a:latin typeface="+mn-ea"/>
                <a:sym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●</a:t>
            </a:r>
            <a:r>
              <a:rPr lang="en-US" altLang="zh-CN" sz="1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长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期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更</a:t>
            </a:r>
            <a:r>
              <a:rPr lang="en-US" altLang="zh-CN" sz="1600" b="1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+mn-ea"/>
              </a:rPr>
              <a:t>新</a:t>
            </a:r>
            <a:r>
              <a:rPr lang="zh-CN" altLang="en-US" sz="1600" b="0">
                <a:solidFill>
                  <a:srgbClr val="FF0000"/>
                </a:solidFill>
                <a:latin typeface="+mn-ea"/>
              </a:rPr>
              <a:t>）</a:t>
            </a:r>
            <a:r>
              <a:rPr lang="en-US" altLang="zh-CN" sz="1600" b="0">
                <a:solidFill>
                  <a:srgbClr val="FF0000"/>
                </a:solidFill>
                <a:latin typeface="+mn-ea"/>
              </a:rPr>
              <a:t>------</a:t>
            </a:r>
            <a:endParaRPr lang="en-US" altLang="zh-CN" sz="1600" b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10367645" y="3790315"/>
            <a:ext cx="242570" cy="276225"/>
          </a:xfrm>
          <a:custGeom>
            <a:avLst/>
            <a:gdLst>
              <a:gd name="connisteX0" fmla="*/ 0 w 438150"/>
              <a:gd name="connsiteY0" fmla="*/ 219075 h 381000"/>
              <a:gd name="connisteX1" fmla="*/ 171450 w 438150"/>
              <a:gd name="connsiteY1" fmla="*/ 381000 h 381000"/>
              <a:gd name="connisteX2" fmla="*/ 438150 w 438150"/>
              <a:gd name="connsiteY2" fmla="*/ 0 h 381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438150" h="381000">
                <a:moveTo>
                  <a:pt x="0" y="219075"/>
                </a:moveTo>
                <a:lnTo>
                  <a:pt x="171450" y="381000"/>
                </a:lnTo>
                <a:lnTo>
                  <a:pt x="438150" y="0"/>
                </a:lnTo>
              </a:path>
            </a:pathLst>
          </a:custGeom>
          <a:noFill/>
          <a:ln w="254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9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373880" y="109410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①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是一个分布式通信框架（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最核心的本质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4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4457065" y="1830070"/>
            <a:ext cx="484695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通信</a:t>
            </a:r>
            <a:r>
              <a:rPr lang="en-US" altLang="zh-CN" sz="1400">
                <a:solidFill>
                  <a:schemeClr val="bg1"/>
                </a:solidFill>
                <a:sym typeface="+mn-ea"/>
              </a:rPr>
              <a:t>     =     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通信接口</a:t>
            </a:r>
            <a:r>
              <a:rPr lang="en-US" altLang="zh-CN" sz="1400">
                <a:solidFill>
                  <a:schemeClr val="bg1"/>
                </a:solidFill>
                <a:sym typeface="+mn-ea"/>
              </a:rPr>
              <a:t>       +       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通信协议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标题 1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5821045" y="2407920"/>
            <a:ext cx="1358265" cy="102933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buFont typeface="Wingdings" panose="05000000000000000000" charset="0"/>
              <a:buChar char="n"/>
            </a:pPr>
            <a:r>
              <a:rPr lang="zh-CN" sz="1400">
                <a:solidFill>
                  <a:srgbClr val="FFFF00"/>
                </a:solidFill>
                <a:sym typeface="+mn-ea"/>
              </a:rPr>
              <a:t>串口</a:t>
            </a:r>
            <a:endParaRPr lang="zh-CN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USB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以太网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蓝牙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...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9" name="标题 14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8166735" y="2407920"/>
            <a:ext cx="2397125" cy="102933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UART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、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SPI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、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I2C</a:t>
            </a:r>
            <a:endParaRPr lang="zh-CN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TCP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、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IP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HTTP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自定义协议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...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940" y="3370580"/>
            <a:ext cx="1165860" cy="11423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68270" y="3678555"/>
            <a:ext cx="3059430" cy="1978660"/>
          </a:xfrm>
          <a:prstGeom prst="rect">
            <a:avLst/>
          </a:prstGeom>
        </p:spPr>
      </p:pic>
      <p:sp>
        <p:nvSpPr>
          <p:cNvPr id="14" name="标题 14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2244725" y="6465570"/>
            <a:ext cx="585597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注意：有时候通信接口、通信协议涵盖的意思比较笼统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2410" y="5106670"/>
            <a:ext cx="1756410" cy="122237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42200" y="3780790"/>
            <a:ext cx="4025900" cy="2082165"/>
          </a:xfrm>
          <a:prstGeom prst="rect">
            <a:avLst/>
          </a:prstGeom>
        </p:spPr>
      </p:pic>
      <p:sp>
        <p:nvSpPr>
          <p:cNvPr id="18" name="左右箭头 17"/>
          <p:cNvSpPr/>
          <p:nvPr/>
        </p:nvSpPr>
        <p:spPr>
          <a:xfrm rot="1740000">
            <a:off x="1413510" y="4325620"/>
            <a:ext cx="1520190" cy="294640"/>
          </a:xfrm>
          <a:prstGeom prst="left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标题 14"/>
          <p:cNvSpPr>
            <a:spLocks noGrp="1"/>
          </p:cNvSpPr>
          <p:nvPr>
            <p:custDataLst>
              <p:tags r:id="rId13"/>
            </p:custDataLst>
          </p:nvPr>
        </p:nvSpPr>
        <p:spPr>
          <a:xfrm rot="1680000">
            <a:off x="1842770" y="3970655"/>
            <a:ext cx="93599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以太网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20" name="左右箭头 19"/>
          <p:cNvSpPr/>
          <p:nvPr/>
        </p:nvSpPr>
        <p:spPr>
          <a:xfrm rot="20280000">
            <a:off x="1964690" y="5294630"/>
            <a:ext cx="1520190" cy="294640"/>
          </a:xfrm>
          <a:prstGeom prst="left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标题 14"/>
          <p:cNvSpPr>
            <a:spLocks noGrp="1"/>
          </p:cNvSpPr>
          <p:nvPr>
            <p:custDataLst>
              <p:tags r:id="rId14"/>
            </p:custDataLst>
          </p:nvPr>
        </p:nvSpPr>
        <p:spPr>
          <a:xfrm rot="20340000">
            <a:off x="2098675" y="5668010"/>
            <a:ext cx="93599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串口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23" name="左右箭头 22"/>
          <p:cNvSpPr/>
          <p:nvPr/>
        </p:nvSpPr>
        <p:spPr>
          <a:xfrm>
            <a:off x="5776595" y="4725670"/>
            <a:ext cx="1616710" cy="294640"/>
          </a:xfrm>
          <a:prstGeom prst="left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标题 14"/>
          <p:cNvSpPr>
            <a:spLocks noGrp="1"/>
          </p:cNvSpPr>
          <p:nvPr>
            <p:custDataLst>
              <p:tags r:id="rId15"/>
            </p:custDataLst>
          </p:nvPr>
        </p:nvSpPr>
        <p:spPr>
          <a:xfrm>
            <a:off x="6243320" y="4408805"/>
            <a:ext cx="93599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en-US" altLang="zh-CN" sz="1400">
                <a:solidFill>
                  <a:srgbClr val="FFFF00"/>
                </a:solidFill>
                <a:sym typeface="+mn-ea"/>
              </a:rPr>
              <a:t>WiFi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</p:txBody>
      </p:sp>
    </p:spTree>
    <p:custDataLst>
      <p:tags r:id="rId16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373880" y="109410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①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是一个分布式通信框架（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最核心的本质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4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4457065" y="1830070"/>
            <a:ext cx="484695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通信</a:t>
            </a:r>
            <a:r>
              <a:rPr lang="en-US" altLang="zh-CN" sz="1400">
                <a:solidFill>
                  <a:schemeClr val="bg1"/>
                </a:solidFill>
                <a:sym typeface="+mn-ea"/>
              </a:rPr>
              <a:t>     =     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通信接口</a:t>
            </a:r>
            <a:r>
              <a:rPr lang="en-US" altLang="zh-CN" sz="1400">
                <a:solidFill>
                  <a:schemeClr val="bg1"/>
                </a:solidFill>
                <a:sym typeface="+mn-ea"/>
              </a:rPr>
              <a:t>       +       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通信协议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9040" y="2411095"/>
            <a:ext cx="2102485" cy="158178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6325" y="2411095"/>
            <a:ext cx="2102485" cy="1581785"/>
          </a:xfrm>
          <a:prstGeom prst="rect">
            <a:avLst/>
          </a:prstGeom>
        </p:spPr>
      </p:pic>
      <p:sp>
        <p:nvSpPr>
          <p:cNvPr id="26" name="右箭头 25"/>
          <p:cNvSpPr/>
          <p:nvPr/>
        </p:nvSpPr>
        <p:spPr>
          <a:xfrm>
            <a:off x="4794885" y="2948305"/>
            <a:ext cx="3688080" cy="333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标题 14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240780" y="2606040"/>
            <a:ext cx="93599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串口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57725" y="3281680"/>
            <a:ext cx="3962400" cy="1009650"/>
          </a:xfrm>
          <a:prstGeom prst="rect">
            <a:avLst/>
          </a:prstGeom>
        </p:spPr>
      </p:pic>
      <p:sp>
        <p:nvSpPr>
          <p:cNvPr id="53" name="标题 14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2361565" y="4142105"/>
            <a:ext cx="254571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en-US" altLang="zh-CN" sz="1400">
                <a:solidFill>
                  <a:srgbClr val="FFFF00"/>
                </a:solidFill>
                <a:sym typeface="+mn-ea"/>
              </a:rPr>
              <a:t>138 =&gt; 2b’10001010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</p:txBody>
      </p:sp>
      <p:graphicFrame>
        <p:nvGraphicFramePr>
          <p:cNvPr id="54" name="表格 53"/>
          <p:cNvGraphicFramePr/>
          <p:nvPr>
            <p:custDataLst>
              <p:tags r:id="rId10"/>
            </p:custDataLst>
          </p:nvPr>
        </p:nvGraphicFramePr>
        <p:xfrm>
          <a:off x="2468245" y="4633595"/>
          <a:ext cx="2124075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5330"/>
                <a:gridCol w="138874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编码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含义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138</a:t>
                      </a:r>
                      <a:endParaRPr lang="en-US" altLang="zh-CN" sz="180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在吗？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139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吃了吗？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140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在干嘛？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5" name="表格 54"/>
          <p:cNvGraphicFramePr/>
          <p:nvPr>
            <p:custDataLst>
              <p:tags r:id="rId11"/>
            </p:custDataLst>
          </p:nvPr>
        </p:nvGraphicFramePr>
        <p:xfrm>
          <a:off x="8822690" y="4625975"/>
          <a:ext cx="2124075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5330"/>
                <a:gridCol w="138874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编码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含义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138</a:t>
                      </a:r>
                      <a:endParaRPr lang="en-US" altLang="zh-CN" sz="180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在吗？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139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吃了吗？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140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在干嘛？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6" name="标题 14"/>
          <p:cNvSpPr>
            <a:spLocks noGrp="1"/>
          </p:cNvSpPr>
          <p:nvPr>
            <p:custDataLst>
              <p:tags r:id="rId12"/>
            </p:custDataLst>
          </p:nvPr>
        </p:nvSpPr>
        <p:spPr>
          <a:xfrm>
            <a:off x="8401050" y="4138295"/>
            <a:ext cx="254571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en-US" altLang="zh-CN" sz="1400">
                <a:solidFill>
                  <a:srgbClr val="FFFF00"/>
                </a:solidFill>
                <a:sym typeface="+mn-ea"/>
              </a:rPr>
              <a:t>2b’10001010 =&gt; 138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</p:txBody>
      </p:sp>
    </p:spTree>
    <p:custDataLst>
      <p:tags r:id="rId1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26" grpId="0" animBg="1"/>
      <p:bldP spid="27" grpId="0"/>
      <p:bldP spid="5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11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373880" y="109410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②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是一个开发工具的集合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2715" y="2414270"/>
            <a:ext cx="2912110" cy="2322195"/>
          </a:xfrm>
          <a:prstGeom prst="rect">
            <a:avLst/>
          </a:prstGeom>
        </p:spPr>
      </p:pic>
      <p:sp>
        <p:nvSpPr>
          <p:cNvPr id="5" name="标题 1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7164070" y="3261995"/>
            <a:ext cx="4652645" cy="102933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编译工具：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catkin_make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、等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调试工具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:rviz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、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rqt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、等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仿真工具：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gazebo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、等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第三方工具：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OpenCV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、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PCL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、等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...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</p:txBody>
      </p:sp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12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373880" y="109410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③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是一系列开源软件包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5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7164070" y="3261995"/>
            <a:ext cx="4652645" cy="102933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navigation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moveIt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gmapping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driver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...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6530" y="2402205"/>
            <a:ext cx="2569210" cy="205295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13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3255010" y="1486535"/>
            <a:ext cx="7860030" cy="56197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2800">
                <a:solidFill>
                  <a:srgbClr val="FFFF00"/>
                </a:solidFill>
                <a:sym typeface="+mn-ea"/>
              </a:rPr>
              <a:t>学会了</a:t>
            </a:r>
            <a:r>
              <a:rPr lang="en-US" altLang="zh-CN" sz="28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2800">
                <a:solidFill>
                  <a:srgbClr val="FFFF00"/>
                </a:solidFill>
                <a:sym typeface="+mn-ea"/>
              </a:rPr>
              <a:t>，就是学会机器人开发了吗？</a:t>
            </a:r>
            <a:endParaRPr lang="zh-CN" altLang="en-US" sz="2800">
              <a:solidFill>
                <a:srgbClr val="FFFF00"/>
              </a:solidFill>
              <a:sym typeface="+mn-ea"/>
            </a:endParaRPr>
          </a:p>
        </p:txBody>
      </p:sp>
      <p:sp>
        <p:nvSpPr>
          <p:cNvPr id="3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489960" y="3843655"/>
            <a:ext cx="1265555" cy="1391285"/>
          </a:xfrm>
          <a:prstGeom prst="rect">
            <a:avLst/>
          </a:prstGeom>
          <a:ln>
            <a:solidFill>
              <a:srgbClr val="FFFF00"/>
            </a:solidFill>
          </a:ln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1400">
                <a:solidFill>
                  <a:srgbClr val="FFFF00"/>
                </a:solidFill>
                <a:sym typeface="+mn-ea"/>
              </a:rPr>
              <a:t>C++</a:t>
            </a:r>
            <a:endParaRPr lang="en-US" sz="1400">
              <a:solidFill>
                <a:srgbClr val="FFFF00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sz="1400">
                <a:solidFill>
                  <a:srgbClr val="FFFF00"/>
                </a:solidFill>
                <a:sym typeface="+mn-ea"/>
              </a:rPr>
              <a:t>Pyhon</a:t>
            </a:r>
            <a:endParaRPr lang="en-US" sz="1400">
              <a:solidFill>
                <a:srgbClr val="FFFF00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sz="1400">
                <a:solidFill>
                  <a:srgbClr val="FFFF00"/>
                </a:solidFill>
                <a:sym typeface="+mn-ea"/>
              </a:rPr>
              <a:t>Java</a:t>
            </a:r>
            <a:endParaRPr lang="en-US" sz="1400">
              <a:solidFill>
                <a:srgbClr val="FFFF00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sz="1400">
                <a:solidFill>
                  <a:srgbClr val="FFFF00"/>
                </a:solidFill>
                <a:sym typeface="+mn-ea"/>
              </a:rPr>
              <a:t>...</a:t>
            </a:r>
            <a:endParaRPr 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4" name="标题 1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293485" y="3375025"/>
            <a:ext cx="951865" cy="1022350"/>
          </a:xfrm>
          <a:prstGeom prst="rect">
            <a:avLst/>
          </a:prstGeom>
          <a:ln>
            <a:solidFill>
              <a:srgbClr val="FFFF00"/>
            </a:solidFill>
          </a:ln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1400">
                <a:solidFill>
                  <a:srgbClr val="FFFF00"/>
                </a:solidFill>
                <a:sym typeface="+mn-ea"/>
              </a:rPr>
              <a:t>ROS</a:t>
            </a:r>
            <a:endParaRPr lang="en-US" sz="1400">
              <a:solidFill>
                <a:srgbClr val="FFFF00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sz="1400">
                <a:solidFill>
                  <a:srgbClr val="FFFF00"/>
                </a:solidFill>
                <a:sym typeface="+mn-ea"/>
              </a:rPr>
              <a:t>...</a:t>
            </a:r>
            <a:endParaRPr lang="en-US" sz="1400">
              <a:solidFill>
                <a:srgbClr val="FFFF00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sz="1400">
                <a:solidFill>
                  <a:srgbClr val="FFFF00"/>
                </a:solidFill>
                <a:sym typeface="+mn-ea"/>
              </a:rPr>
              <a:t>...</a:t>
            </a:r>
            <a:endParaRPr 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9" name="标题 14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8846185" y="3757930"/>
            <a:ext cx="1265555" cy="1562735"/>
          </a:xfrm>
          <a:prstGeom prst="rect">
            <a:avLst/>
          </a:prstGeom>
          <a:ln>
            <a:solidFill>
              <a:srgbClr val="FFFF00"/>
            </a:solidFill>
          </a:ln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1400">
                <a:solidFill>
                  <a:srgbClr val="FFFF00"/>
                </a:solidFill>
                <a:sym typeface="+mn-ea"/>
              </a:rPr>
              <a:t>SLAM</a:t>
            </a:r>
            <a:endParaRPr lang="en-US" sz="1400">
              <a:solidFill>
                <a:srgbClr val="FFFF00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导航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感知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...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>
            <a:off x="4756785" y="3987165"/>
            <a:ext cx="1535430" cy="57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7277735" y="4066540"/>
            <a:ext cx="1535430" cy="57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3" idx="3"/>
            <a:endCxn id="9" idx="1"/>
          </p:cNvCxnSpPr>
          <p:nvPr/>
        </p:nvCxnSpPr>
        <p:spPr>
          <a:xfrm>
            <a:off x="4755515" y="4539615"/>
            <a:ext cx="409067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4758055" y="4862830"/>
            <a:ext cx="409067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4758055" y="5086350"/>
            <a:ext cx="409067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标题 14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8922385" y="3257550"/>
            <a:ext cx="95186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算法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驱动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应用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sp>
        <p:nvSpPr>
          <p:cNvPr id="19" name="标题 14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6327775" y="2870200"/>
            <a:ext cx="95186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中间件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sp>
        <p:nvSpPr>
          <p:cNvPr id="20" name="标题 14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3646805" y="3258185"/>
            <a:ext cx="95186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编程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</p:spTree>
    <p:custDataLst>
      <p:tags r:id="rId1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14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205355" y="21399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图片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1660" y="1419860"/>
            <a:ext cx="7654290" cy="2714625"/>
          </a:xfrm>
          <a:prstGeom prst="rect">
            <a:avLst/>
          </a:prstGeom>
        </p:spPr>
      </p:pic>
      <p:sp>
        <p:nvSpPr>
          <p:cNvPr id="22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239770" y="4285615"/>
            <a:ext cx="4652645" cy="116395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一般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版本与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Ubuntu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版本相对应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一般高版本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向下兼容低版本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sym typeface="+mn-ea"/>
              </a:rPr>
              <a:t>...</a:t>
            </a:r>
            <a:endParaRPr lang="en-US" altLang="zh-CN" sz="1400">
              <a:solidFill>
                <a:srgbClr val="FFFF00"/>
              </a:solidFill>
              <a:sym typeface="+mn-ea"/>
            </a:endParaRPr>
          </a:p>
        </p:txBody>
      </p:sp>
    </p:spTree>
    <p:custDataLst>
      <p:tags r:id="rId6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15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rgbClr val="FFFF00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95830" y="2549525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3226435" y="1965960"/>
            <a:ext cx="4665980" cy="116141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sym typeface="+mn-ea"/>
              </a:rPr>
              <a:t>①重点掌握</a:t>
            </a:r>
            <a:r>
              <a:rPr lang="en-US" altLang="zh-CN" sz="1400">
                <a:solidFill>
                  <a:schemeClr val="bg1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的核心概念和编程范式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sym typeface="+mn-ea"/>
              </a:rPr>
              <a:t>②结合实际项目逐步熟悉使用方法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sym typeface="+mn-ea"/>
              </a:rPr>
              <a:t>③没必要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逐行看代码和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死记硬背命令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441190" y="3408045"/>
            <a:ext cx="2235835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66700" indent="-266700">
              <a:lnSpc>
                <a:spcPct val="200000"/>
              </a:lnSpc>
            </a:pPr>
            <a:r>
              <a:rPr lang="zh-CN" sz="1400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官网：</a:t>
            </a:r>
            <a:r>
              <a:rPr lang="en-US" sz="1400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www.ros.org</a:t>
            </a:r>
            <a:endParaRPr lang="en-US" sz="1400" b="0">
              <a:solidFill>
                <a:schemeClr val="bg1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66700" indent="-266700">
              <a:lnSpc>
                <a:spcPct val="200000"/>
              </a:lnSpc>
            </a:pPr>
            <a:r>
              <a:rPr lang="zh-CN" sz="1400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源码：</a:t>
            </a:r>
            <a:r>
              <a:rPr lang="en-US" sz="1400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github.com</a:t>
            </a:r>
            <a:endParaRPr lang="en-US" sz="1400" b="0">
              <a:solidFill>
                <a:schemeClr val="bg1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66700" indent="-266700">
              <a:lnSpc>
                <a:spcPct val="200000"/>
              </a:lnSpc>
            </a:pPr>
            <a:r>
              <a:rPr lang="en-US" sz="1400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Wiki</a:t>
            </a:r>
            <a:r>
              <a:rPr lang="zh-CN" sz="1400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：</a:t>
            </a:r>
            <a:r>
              <a:rPr lang="en-US" sz="1400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wiki.ros.org</a:t>
            </a:r>
            <a:endParaRPr lang="en-US" sz="1400" b="0">
              <a:solidFill>
                <a:schemeClr val="bg1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66700" indent="-266700">
              <a:lnSpc>
                <a:spcPct val="200000"/>
              </a:lnSpc>
            </a:pPr>
            <a:r>
              <a:rPr lang="zh-CN" sz="1400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问答：</a:t>
            </a:r>
            <a:r>
              <a:rPr lang="en-US" sz="1400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answers.ros.org</a:t>
            </a:r>
            <a:endParaRPr lang="en-US" altLang="en-US" sz="1400" b="0">
              <a:solidFill>
                <a:schemeClr val="bg1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13055" y="1331595"/>
            <a:ext cx="2890520" cy="575945"/>
          </a:xfrm>
        </p:spPr>
        <p:txBody>
          <a:bodyPr>
            <a:noAutofit/>
          </a:bodyPr>
          <a:p>
            <a:r>
              <a:rPr lang="zh-CN" altLang="en-US" sz="2800">
                <a:solidFill>
                  <a:srgbClr val="9CC2F0"/>
                </a:solidFill>
              </a:rPr>
              <a:t>内容概要</a:t>
            </a:r>
            <a:endParaRPr lang="zh-CN" altLang="en-US" sz="2800">
              <a:solidFill>
                <a:srgbClr val="9CC2F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46300" y="2000885"/>
            <a:ext cx="3175635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1.1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简介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1.2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开发环境搭建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1.3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系统架构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1.4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调试工具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1.5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节点通信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1.6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其他重要概念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1.7 ROS2.0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展望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16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17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1.2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开发环境搭建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073275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安装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文件组织方式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网络通信配置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使用集成开发工具</a:t>
            </a:r>
            <a:endParaRPr lang="zh-CN" altLang="en-US" sz="1400" b="0">
              <a:solidFill>
                <a:srgbClr val="FFFF00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285365" y="1673225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捕获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5985" y="1518920"/>
            <a:ext cx="5601335" cy="1782445"/>
          </a:xfrm>
          <a:prstGeom prst="rect">
            <a:avLst/>
          </a:prstGeom>
        </p:spPr>
      </p:pic>
      <p:sp>
        <p:nvSpPr>
          <p:cNvPr id="22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9103360" y="1518920"/>
            <a:ext cx="1699895" cy="71691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机器人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工作台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435985" y="3834765"/>
            <a:ext cx="6409690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200000"/>
              </a:lnSpc>
            </a:pPr>
            <a:r>
              <a:rPr lang="zh-CN" altLang="en-US" sz="1400" b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安装具体步骤：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>
              <a:lnSpc>
                <a:spcPct val="200000"/>
              </a:lnSpc>
            </a:pPr>
            <a:r>
              <a:rPr 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http://wiki.ros.org/melodic/Installation/Ubuntu</a:t>
            </a:r>
            <a:endParaRPr lang="en-US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2" grpId="0"/>
      <p:bldP spid="10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18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1.2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开发环境搭建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073275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安装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latin typeface="+mn-ea"/>
                <a:sym typeface="+mn-ea"/>
              </a:rPr>
              <a:t>文件组织方式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网络通信配置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使用集成开发工具</a:t>
            </a:r>
            <a:endParaRPr lang="zh-CN" altLang="en-US" sz="1400" b="0">
              <a:solidFill>
                <a:srgbClr val="FFFF00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599055" y="212090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47160" y="3128010"/>
            <a:ext cx="5080000" cy="13836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127000">
              <a:lnSpc>
                <a:spcPct val="200000"/>
              </a:lnSpc>
            </a:pPr>
            <a:r>
              <a:rPr lang="zh-CN" altLang="en-US" sz="1400" b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激活工作空间：</a:t>
            </a:r>
            <a:endParaRPr 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127000">
              <a:lnSpc>
                <a:spcPct val="200000"/>
              </a:lnSpc>
            </a:pPr>
            <a:r>
              <a:rPr 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 /opt/ros/melodic/setup.bash</a:t>
            </a:r>
            <a:endParaRPr 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127000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source ~/catkin_ws/devel/setup.bash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5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251960" y="1890395"/>
            <a:ext cx="2508885" cy="71691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系统工作空间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sym typeface="+mn-ea"/>
              </a:rPr>
              <a:t>用户工作空间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zh-CN" altLang="en-US" sz="2000">
                <a:solidFill>
                  <a:srgbClr val="9CC2F0"/>
                </a:solidFill>
              </a:rPr>
              <a:t>本书内容安排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6760" y="1608455"/>
            <a:ext cx="2267585" cy="193802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">
            <a:solidFill>
              <a:schemeClr val="bg1">
                <a:lumMod val="50000"/>
              </a:schemeClr>
            </a:solidFill>
            <a:prstDash val="solid"/>
          </a:ln>
        </p:spPr>
        <p:txBody>
          <a:bodyPr wrap="none" rtlCol="0">
            <a:spAutoFit/>
          </a:bodyPr>
          <a:p>
            <a:pPr algn="l">
              <a:lnSpc>
                <a:spcPct val="200000"/>
              </a:lnSpc>
            </a:pPr>
            <a:r>
              <a:rPr lang="zh-CN" altLang="en-US">
                <a:solidFill>
                  <a:srgbClr val="FFFF00"/>
                </a:solidFill>
              </a:rPr>
              <a:t>一、编程基础篇</a:t>
            </a:r>
            <a:endParaRPr lang="zh-CN" altLang="en-US">
              <a:solidFill>
                <a:srgbClr val="FFFF00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ROS入门必备知识</a:t>
            </a:r>
            <a:endParaRPr lang="en-US" altLang="zh-CN" sz="1400">
              <a:solidFill>
                <a:srgbClr val="9CC2F0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2</a:t>
            </a:r>
            <a:r>
              <a:rPr lang="zh-CN" altLang="en-US" sz="1400">
                <a:solidFill>
                  <a:schemeClr val="bg1"/>
                </a:solidFill>
              </a:rPr>
              <a:t>章：C++编程范式</a:t>
            </a:r>
            <a:endParaRPr lang="zh-CN" altLang="en-US" sz="1400">
              <a:solidFill>
                <a:schemeClr val="bg1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3</a:t>
            </a:r>
            <a:r>
              <a:rPr lang="zh-CN" altLang="en-US" sz="1400">
                <a:solidFill>
                  <a:schemeClr val="bg1"/>
                </a:solidFill>
              </a:rPr>
              <a:t>章：OpenCV图像处理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79165" y="1608455"/>
            <a:ext cx="1882140" cy="193802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">
            <a:solidFill>
              <a:schemeClr val="bg1">
                <a:lumMod val="50000"/>
              </a:schemeClr>
            </a:solidFill>
            <a:prstDash val="solid"/>
          </a:ln>
        </p:spPr>
        <p:txBody>
          <a:bodyPr wrap="none" rtlCol="0">
            <a:spAutoFit/>
          </a:bodyPr>
          <a:p>
            <a:pPr algn="l">
              <a:lnSpc>
                <a:spcPct val="200000"/>
              </a:lnSpc>
            </a:pPr>
            <a:r>
              <a:rPr lang="zh-CN" altLang="en-US">
                <a:solidFill>
                  <a:srgbClr val="FFFF00"/>
                </a:solidFill>
              </a:rPr>
              <a:t>二、硬件基础篇</a:t>
            </a:r>
            <a:endParaRPr lang="zh-CN" altLang="en-US">
              <a:solidFill>
                <a:srgbClr val="FFFF00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4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机器人传感器</a:t>
            </a:r>
            <a:endParaRPr lang="en-US" altLang="zh-CN" sz="1400">
              <a:solidFill>
                <a:schemeClr val="bg1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5</a:t>
            </a:r>
            <a:r>
              <a:rPr lang="zh-CN" altLang="en-US" sz="1400">
                <a:solidFill>
                  <a:schemeClr val="bg1"/>
                </a:solidFill>
              </a:rPr>
              <a:t>章：机器人主机</a:t>
            </a:r>
            <a:endParaRPr lang="zh-CN" altLang="en-US" sz="1400">
              <a:solidFill>
                <a:schemeClr val="bg1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6</a:t>
            </a:r>
            <a:r>
              <a:rPr lang="zh-CN" altLang="en-US" sz="1400">
                <a:solidFill>
                  <a:schemeClr val="bg1"/>
                </a:solidFill>
              </a:rPr>
              <a:t>章：机器人底盘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26125" y="1608455"/>
            <a:ext cx="2366645" cy="236855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">
            <a:solidFill>
              <a:schemeClr val="bg1">
                <a:lumMod val="50000"/>
              </a:schemeClr>
            </a:solidFill>
            <a:prstDash val="solid"/>
          </a:ln>
        </p:spPr>
        <p:txBody>
          <a:bodyPr wrap="none" rtlCol="0">
            <a:spAutoFit/>
          </a:bodyPr>
          <a:p>
            <a:pPr algn="l">
              <a:lnSpc>
                <a:spcPct val="200000"/>
              </a:lnSpc>
            </a:pPr>
            <a:r>
              <a:rPr lang="zh-CN" altLang="en-US">
                <a:solidFill>
                  <a:srgbClr val="FFFF00"/>
                </a:solidFill>
              </a:rPr>
              <a:t>三、</a:t>
            </a:r>
            <a:r>
              <a:rPr lang="en-US" altLang="zh-CN">
                <a:solidFill>
                  <a:srgbClr val="FFFF00"/>
                </a:solidFill>
              </a:rPr>
              <a:t>SLAM</a:t>
            </a:r>
            <a:r>
              <a:rPr lang="zh-CN" altLang="en-US">
                <a:solidFill>
                  <a:srgbClr val="FFFF00"/>
                </a:solidFill>
              </a:rPr>
              <a:t>篇</a:t>
            </a:r>
            <a:endParaRPr lang="zh-CN" altLang="en-US">
              <a:solidFill>
                <a:srgbClr val="FFFF00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7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SLAM中的数学基础</a:t>
            </a:r>
            <a:endParaRPr lang="en-US" altLang="zh-CN" sz="1400">
              <a:solidFill>
                <a:schemeClr val="bg1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8</a:t>
            </a:r>
            <a:r>
              <a:rPr lang="zh-CN" altLang="en-US" sz="1400">
                <a:solidFill>
                  <a:schemeClr val="bg1"/>
                </a:solidFill>
              </a:rPr>
              <a:t>章：激光SLAM系统</a:t>
            </a:r>
            <a:endParaRPr lang="zh-CN" altLang="en-US" sz="1400">
              <a:solidFill>
                <a:schemeClr val="bg1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9</a:t>
            </a:r>
            <a:r>
              <a:rPr lang="zh-CN" altLang="en-US" sz="1400">
                <a:solidFill>
                  <a:schemeClr val="bg1"/>
                </a:solidFill>
              </a:rPr>
              <a:t>章：视觉SLAM系统</a:t>
            </a:r>
            <a:endParaRPr lang="zh-CN" altLang="en-US" sz="1400">
              <a:solidFill>
                <a:schemeClr val="bg1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10</a:t>
            </a:r>
            <a:r>
              <a:rPr lang="zh-CN" altLang="en-US" sz="1400">
                <a:solidFill>
                  <a:schemeClr val="bg1"/>
                </a:solidFill>
              </a:rPr>
              <a:t>章：其他SLAM系统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657590" y="1608455"/>
            <a:ext cx="2999105" cy="193802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6350">
            <a:solidFill>
              <a:schemeClr val="bg1">
                <a:lumMod val="50000"/>
              </a:schemeClr>
            </a:solidFill>
            <a:prstDash val="solid"/>
          </a:ln>
        </p:spPr>
        <p:txBody>
          <a:bodyPr wrap="none" rtlCol="0">
            <a:spAutoFit/>
          </a:bodyPr>
          <a:p>
            <a:pPr algn="l">
              <a:lnSpc>
                <a:spcPct val="200000"/>
              </a:lnSpc>
            </a:pPr>
            <a:r>
              <a:rPr lang="zh-CN" altLang="en-US">
                <a:solidFill>
                  <a:srgbClr val="FFFF00"/>
                </a:solidFill>
              </a:rPr>
              <a:t>四、自主导航篇</a:t>
            </a:r>
            <a:endParaRPr lang="zh-CN" altLang="en-US">
              <a:solidFill>
                <a:srgbClr val="FFFF00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11</a:t>
            </a:r>
            <a:r>
              <a:rPr lang="zh-CN" altLang="en-US" sz="1400">
                <a:solidFill>
                  <a:schemeClr val="bg1"/>
                </a:solidFill>
              </a:rPr>
              <a:t>章：自主导航中的数学基础</a:t>
            </a:r>
            <a:endParaRPr lang="zh-CN" altLang="en-US" sz="1400">
              <a:solidFill>
                <a:schemeClr val="bg1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12</a:t>
            </a:r>
            <a:r>
              <a:rPr lang="zh-CN" altLang="en-US" sz="1400">
                <a:solidFill>
                  <a:schemeClr val="bg1"/>
                </a:solidFill>
              </a:rPr>
              <a:t>章：典型自主导航系统</a:t>
            </a:r>
            <a:endParaRPr lang="zh-CN" altLang="en-US" sz="1400">
              <a:solidFill>
                <a:schemeClr val="bg1"/>
              </a:solidFill>
            </a:endParaRPr>
          </a:p>
          <a:p>
            <a:pPr algn="l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13</a:t>
            </a:r>
            <a:r>
              <a:rPr lang="zh-CN" altLang="en-US" sz="1400">
                <a:solidFill>
                  <a:schemeClr val="bg1"/>
                </a:solidFill>
              </a:rPr>
              <a:t>章：机器人SLAM导航综合实战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2775" y="2294255"/>
            <a:ext cx="2595245" cy="37782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19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1.2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开发环境搭建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073275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安装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文件组织方式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latin typeface="+mn-ea"/>
                <a:sym typeface="+mn-ea"/>
              </a:rPr>
              <a:t>网络通信配置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使用集成开发工具</a:t>
            </a:r>
            <a:endParaRPr lang="zh-CN" altLang="en-US" sz="1400" b="0">
              <a:solidFill>
                <a:srgbClr val="FFFF00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599055" y="2530475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778250" y="1966595"/>
            <a:ext cx="5080000" cy="13836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127000">
              <a:lnSpc>
                <a:spcPct val="200000"/>
              </a:lnSpc>
            </a:pPr>
            <a:r>
              <a:rPr lang="en-US" altLang="zh-CN" sz="1400" b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网络通信的环境变量：</a:t>
            </a:r>
            <a:endParaRPr 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127000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export ROS_MASTER_URI=http://localhost:11311</a:t>
            </a:r>
            <a:endParaRPr lang="zh-CN" altLang="en-US" sz="1400">
              <a:solidFill>
                <a:schemeClr val="bg1"/>
              </a:solidFill>
            </a:endParaRPr>
          </a:p>
          <a:p>
            <a:pPr indent="127000">
              <a:lnSpc>
                <a:spcPct val="200000"/>
              </a:lnSpc>
            </a:pPr>
            <a:r>
              <a:rPr lang="zh-CN" altLang="en-US" sz="1400">
                <a:solidFill>
                  <a:schemeClr val="bg1"/>
                </a:solidFill>
              </a:rPr>
              <a:t>export ROS_HOSTNAME=localhost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1.2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开发环境搭建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073275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安装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文件组织方式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网络通信配置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latin typeface="+mn-ea"/>
                <a:sym typeface="+mn-ea"/>
              </a:rPr>
              <a:t>使用集成开发工具</a:t>
            </a:r>
            <a:endParaRPr lang="zh-CN" altLang="en-US" sz="1400" b="0">
              <a:solidFill>
                <a:srgbClr val="FFFF00"/>
              </a:solidFill>
              <a:latin typeface="+mn-ea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599055" y="295910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778250" y="2609850"/>
            <a:ext cx="5080000" cy="9531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127000">
              <a:lnSpc>
                <a:spcPct val="200000"/>
              </a:lnSpc>
            </a:pPr>
            <a:r>
              <a:rPr lang="zh-CN" altLang="en-US" sz="1400" b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集成开发工具：</a:t>
            </a:r>
            <a:endParaRPr 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127000">
              <a:lnSpc>
                <a:spcPct val="200000"/>
              </a:lnSpc>
            </a:pPr>
            <a:r>
              <a:rPr lang="en-US" altLang="zh-CN" sz="1400">
                <a:solidFill>
                  <a:schemeClr val="bg1"/>
                </a:solidFill>
              </a:rPr>
              <a:t>vim</a:t>
            </a:r>
            <a:r>
              <a:rPr lang="zh-CN" altLang="en-US" sz="1400">
                <a:solidFill>
                  <a:schemeClr val="bg1"/>
                </a:solidFill>
              </a:rPr>
              <a:t>、</a:t>
            </a:r>
            <a:r>
              <a:rPr lang="en-US" altLang="zh-CN" sz="1400">
                <a:solidFill>
                  <a:schemeClr val="bg1"/>
                </a:solidFill>
              </a:rPr>
              <a:t>VSCode</a:t>
            </a:r>
            <a:r>
              <a:rPr lang="zh-CN" altLang="en-US" sz="1400">
                <a:solidFill>
                  <a:schemeClr val="bg1"/>
                </a:solidFill>
              </a:rPr>
              <a:t>、</a:t>
            </a:r>
            <a:r>
              <a:rPr lang="en-US" altLang="zh-CN" sz="1400">
                <a:solidFill>
                  <a:schemeClr val="bg1"/>
                </a:solidFill>
              </a:rPr>
              <a:t>Sublime text</a:t>
            </a:r>
            <a:r>
              <a:rPr lang="zh-CN" altLang="en-US" sz="1400">
                <a:solidFill>
                  <a:schemeClr val="bg1"/>
                </a:solidFill>
              </a:rPr>
              <a:t>、</a:t>
            </a:r>
            <a:r>
              <a:rPr lang="en-US" altLang="zh-CN" sz="1400">
                <a:solidFill>
                  <a:schemeClr val="bg1"/>
                </a:solidFill>
              </a:rPr>
              <a:t>Atom</a:t>
            </a:r>
            <a:r>
              <a:rPr lang="zh-CN" altLang="en-US" sz="1400">
                <a:solidFill>
                  <a:schemeClr val="bg1"/>
                </a:solidFill>
              </a:rPr>
              <a:t>、</a:t>
            </a:r>
            <a:r>
              <a:rPr lang="en-US" altLang="zh-CN" sz="1400">
                <a:solidFill>
                  <a:schemeClr val="bg1"/>
                </a:solidFill>
              </a:rPr>
              <a:t>RoboWare Studio</a:t>
            </a:r>
            <a:endParaRPr lang="en-US" altLang="zh-CN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13055" y="1331595"/>
            <a:ext cx="2890520" cy="575945"/>
          </a:xfrm>
        </p:spPr>
        <p:txBody>
          <a:bodyPr>
            <a:noAutofit/>
          </a:bodyPr>
          <a:p>
            <a:r>
              <a:rPr lang="zh-CN" altLang="en-US" sz="2800">
                <a:solidFill>
                  <a:srgbClr val="9CC2F0"/>
                </a:solidFill>
              </a:rPr>
              <a:t>内容概要</a:t>
            </a:r>
            <a:endParaRPr lang="zh-CN" altLang="en-US" sz="2800">
              <a:solidFill>
                <a:srgbClr val="9CC2F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46300" y="2000885"/>
            <a:ext cx="3175635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1.1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简介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1.2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开发环境搭建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1.3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系统架构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1.4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调试工具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1.5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节点通信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1.6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其他重要概念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1.7 ROS2.0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展望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21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22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1.3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系统架构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的计算图结构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的文件系统结构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的开源社区结构</a:t>
            </a:r>
            <a:endParaRPr lang="zh-CN" altLang="en-US" sz="1400" b="0">
              <a:solidFill>
                <a:srgbClr val="FFFF00"/>
              </a:solidFill>
              <a:latin typeface="+mn-ea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703830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 descr="图片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250" y="662305"/>
            <a:ext cx="6177280" cy="335153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412490" y="4545330"/>
            <a:ext cx="2901950" cy="22453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节点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消息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数据包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参数服务器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主节点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4193540" y="5283835"/>
            <a:ext cx="69278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886325" y="4655185"/>
            <a:ext cx="2106930" cy="3067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127000"/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消息机制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86325" y="5563870"/>
            <a:ext cx="2106930" cy="3067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127000"/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消息类型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8" name="左大括号 17"/>
          <p:cNvSpPr/>
          <p:nvPr/>
        </p:nvSpPr>
        <p:spPr>
          <a:xfrm>
            <a:off x="4959350" y="4793615"/>
            <a:ext cx="75565" cy="9810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左大括号 18"/>
          <p:cNvSpPr/>
          <p:nvPr/>
        </p:nvSpPr>
        <p:spPr>
          <a:xfrm>
            <a:off x="5901690" y="4418965"/>
            <a:ext cx="76200" cy="77978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866130" y="4420235"/>
            <a:ext cx="1016000" cy="737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127000"/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话题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127000"/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服务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127000"/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动作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1" name="左大括号 20"/>
          <p:cNvSpPr/>
          <p:nvPr/>
        </p:nvSpPr>
        <p:spPr>
          <a:xfrm>
            <a:off x="5901690" y="5327015"/>
            <a:ext cx="76200" cy="77978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5866130" y="5283835"/>
            <a:ext cx="1593215" cy="737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127000"/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话题消息类型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127000"/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服务消息类型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127000"/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动作消息类型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  <p:bldP spid="18" grpId="0" animBg="1"/>
      <p:bldP spid="17" grpId="0"/>
      <p:bldP spid="16" grpId="0"/>
      <p:bldP spid="19" grpId="0" animBg="1"/>
      <p:bldP spid="20" grpId="0"/>
      <p:bldP spid="21" grpId="0" animBg="1"/>
      <p:bldP spid="2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23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1.3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系统架构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的计算图结构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latin typeface="+mn-ea"/>
                <a:sym typeface="+mn-ea"/>
              </a:rPr>
              <a:t>的文件系统结构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的开源社区结构</a:t>
            </a:r>
            <a:endParaRPr lang="zh-CN" altLang="en-US" sz="1400" b="0">
              <a:solidFill>
                <a:srgbClr val="FFFF00"/>
              </a:solidFill>
              <a:latin typeface="+mn-ea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751455" y="2111375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图片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250" y="597535"/>
            <a:ext cx="5913120" cy="43434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78250" y="4940935"/>
            <a:ext cx="290195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工作空间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功能包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节点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2751455" y="2111375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9" name="图片 8" descr="图片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250" y="597535"/>
            <a:ext cx="5913120" cy="43434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24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1.3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系统架构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的计算图结构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chemeClr val="bg1"/>
                </a:solidFill>
                <a:latin typeface="+mn-ea"/>
                <a:sym typeface="+mn-ea"/>
              </a:rPr>
              <a:t>的文件系统结构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rgbClr val="FFFF00"/>
                </a:solidFill>
                <a:latin typeface="+mn-ea"/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latin typeface="+mn-ea"/>
                <a:sym typeface="+mn-ea"/>
              </a:rPr>
              <a:t>的开源社区结构</a:t>
            </a:r>
            <a:endParaRPr lang="zh-CN" altLang="en-US" sz="1400" b="0">
              <a:solidFill>
                <a:srgbClr val="FFFF00"/>
              </a:solidFill>
              <a:latin typeface="+mn-ea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2751455" y="2549525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 descr="捕获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1600" y="796290"/>
            <a:ext cx="7000875" cy="376237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911600" y="4558665"/>
            <a:ext cx="290195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功能包集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元功能包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功能包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13055" y="1331595"/>
            <a:ext cx="2890520" cy="575945"/>
          </a:xfrm>
        </p:spPr>
        <p:txBody>
          <a:bodyPr>
            <a:noAutofit/>
          </a:bodyPr>
          <a:p>
            <a:r>
              <a:rPr lang="zh-CN" altLang="en-US" sz="2800">
                <a:solidFill>
                  <a:srgbClr val="9CC2F0"/>
                </a:solidFill>
              </a:rPr>
              <a:t>内容概要</a:t>
            </a:r>
            <a:endParaRPr lang="zh-CN" altLang="en-US" sz="2800">
              <a:solidFill>
                <a:srgbClr val="9CC2F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46300" y="2000885"/>
            <a:ext cx="3175635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1.1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简介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1.2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开发环境搭建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1.3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系统架构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1.4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调试工具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1.5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节点通信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1.6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其他重要概念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1.7 ROS2.0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展望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25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26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1.4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调试工具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命令行工具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可视化工具</a:t>
            </a:r>
            <a:endParaRPr lang="zh-CN" altLang="en-US" sz="1400" b="0">
              <a:solidFill>
                <a:srgbClr val="FFFF00"/>
              </a:solidFill>
              <a:latin typeface="+mn-ea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2809240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70045" y="981710"/>
            <a:ext cx="6235065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roscore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rosrun</a:t>
            </a: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roslaunch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>
              <a:lnSpc>
                <a:spcPct val="200000"/>
              </a:lnSpc>
              <a:buFont typeface="Wingdings" panose="05000000000000000000" charset="0"/>
              <a:buNone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rosnode、rostopic、rosservice、rosparam、rosmsg、rossrv、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rosbag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>
              <a:lnSpc>
                <a:spcPct val="200000"/>
              </a:lnSpc>
              <a:buFont typeface="Wingdings" panose="05000000000000000000" charset="0"/>
              <a:buNone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catkin_init_workspace、catkin_create_pkg、catkin_make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>
              <a:lnSpc>
                <a:spcPct val="200000"/>
              </a:lnSpc>
              <a:buFont typeface="Wingdings" panose="05000000000000000000" charset="0"/>
              <a:buNone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rospack、rosinstall、rosdep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150" y="3056255"/>
            <a:ext cx="8141335" cy="31305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27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1.4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调试工具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命令行工具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可视化工具</a:t>
            </a:r>
            <a:endParaRPr lang="zh-CN" altLang="en-US" sz="1400" b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2447290" y="212090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046220" y="1917700"/>
            <a:ext cx="263461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rviz</a:t>
            </a: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rqt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7" descr="图1-8rviz主界面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555" y="2609850"/>
            <a:ext cx="4970145" cy="3514090"/>
          </a:xfrm>
          <a:prstGeom prst="rect">
            <a:avLst/>
          </a:prstGeom>
        </p:spPr>
      </p:pic>
      <p:pic>
        <p:nvPicPr>
          <p:cNvPr id="9" name="图片 8" descr="图1-9rqt_gui主界面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3105" y="2609850"/>
            <a:ext cx="4404360" cy="352679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13055" y="1331595"/>
            <a:ext cx="2890520" cy="575945"/>
          </a:xfrm>
        </p:spPr>
        <p:txBody>
          <a:bodyPr>
            <a:noAutofit/>
          </a:bodyPr>
          <a:p>
            <a:r>
              <a:rPr lang="zh-CN" altLang="en-US" sz="2800">
                <a:solidFill>
                  <a:srgbClr val="9CC2F0"/>
                </a:solidFill>
              </a:rPr>
              <a:t>内容概要</a:t>
            </a:r>
            <a:endParaRPr lang="zh-CN" altLang="en-US" sz="2800">
              <a:solidFill>
                <a:srgbClr val="9CC2F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46300" y="2000885"/>
            <a:ext cx="3175635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1.1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简介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1.2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开发环境搭建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1.3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系统架构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1.4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调试工具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1.5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节点通信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1.6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其他重要概念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1.7 ROS2.0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展望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28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13055" y="1331595"/>
            <a:ext cx="2890520" cy="575945"/>
          </a:xfrm>
        </p:spPr>
        <p:txBody>
          <a:bodyPr>
            <a:noAutofit/>
          </a:bodyPr>
          <a:p>
            <a:r>
              <a:rPr lang="zh-CN" altLang="en-US" sz="2800">
                <a:solidFill>
                  <a:srgbClr val="9CC2F0"/>
                </a:solidFill>
              </a:rPr>
              <a:t>内容概要</a:t>
            </a:r>
            <a:endParaRPr lang="zh-CN" altLang="en-US" sz="2800">
              <a:solidFill>
                <a:srgbClr val="9CC2F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46300" y="2000885"/>
            <a:ext cx="3175635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1.1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简介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1.2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开发环境搭建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1.3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系统架构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1.4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调试工具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1.5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节点通信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1.6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其他重要概念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1.7 ROS2.0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展望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29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1.5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节点通信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话题通信（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topic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service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动作通信（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action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 b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2809240" y="170180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捕获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290" y="1094105"/>
            <a:ext cx="7679055" cy="162877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4095115" y="2939415"/>
            <a:ext cx="3860165" cy="34150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b="0">
                <a:solidFill>
                  <a:srgbClr val="FF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标准消息类型：</a:t>
            </a:r>
            <a:endParaRPr lang="en-US" b="0">
              <a:solidFill>
                <a:srgbClr val="FF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b="0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</a:rPr>
              <a:t>https://wiki.ros.org/std_msgs</a:t>
            </a:r>
            <a:endParaRPr lang="en-US" b="0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https://wiki.ros.org/sensor_msgs</a:t>
            </a:r>
            <a:endParaRPr lang="en-US" b="0">
              <a:solidFill>
                <a:schemeClr val="bg1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https://wiki.ros.org/geometry_msgs</a:t>
            </a:r>
            <a:endParaRPr lang="en-US" b="0">
              <a:solidFill>
                <a:schemeClr val="bg1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https://wiki.ros.org/nav_msgs</a:t>
            </a:r>
            <a:endParaRPr lang="en-US" b="0">
              <a:solidFill>
                <a:schemeClr val="bg1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https://wiki.ros.org/actionlib_msgs</a:t>
            </a:r>
            <a:endParaRPr lang="en-US" b="0">
              <a:solidFill>
                <a:schemeClr val="bg1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b="0">
                <a:solidFill>
                  <a:srgbClr val="FF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自定义消息类型：</a:t>
            </a:r>
            <a:endParaRPr lang="zh-CN" altLang="en-US" b="0">
              <a:solidFill>
                <a:srgbClr val="FF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b="0">
                <a:solidFill>
                  <a:schemeClr val="bg1"/>
                </a:solidFill>
                <a:latin typeface="Times New Roman" panose="02020603050405020304" charset="0"/>
                <a:ea typeface="宋体" panose="02010600030101010101" pitchFamily="2" charset="-122"/>
              </a:rPr>
              <a:t>......</a:t>
            </a:r>
            <a:endParaRPr lang="en-US" altLang="zh-CN" b="0">
              <a:solidFill>
                <a:schemeClr val="bg1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7143750" y="3676015"/>
            <a:ext cx="46418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7861300" y="3491865"/>
            <a:ext cx="17195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66700" indent="-266700"/>
            <a:r>
              <a:rPr lang="en-US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std_msgs::String</a:t>
            </a:r>
            <a:endParaRPr lang="zh-CN" altLang="en-US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cxnSp>
        <p:nvCxnSpPr>
          <p:cNvPr id="17" name="直接箭头连接符 16"/>
          <p:cNvCxnSpPr/>
          <p:nvPr/>
        </p:nvCxnSpPr>
        <p:spPr>
          <a:xfrm>
            <a:off x="8216265" y="3904615"/>
            <a:ext cx="137795" cy="231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8397875" y="3930015"/>
            <a:ext cx="1141730" cy="3683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 anchor="t">
            <a:spAutoFit/>
          </a:bodyPr>
          <a:p>
            <a:pPr marL="266700" indent="-266700"/>
            <a:r>
              <a:rPr lang="en-US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string data</a:t>
            </a:r>
            <a:endParaRPr lang="zh-CN" altLang="en-US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0" grpId="0"/>
      <p:bldP spid="16" grpId="0"/>
      <p:bldP spid="1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30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1.5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节点通信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话题通信（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topic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服务通信（</a:t>
            </a:r>
            <a:r>
              <a:rPr lang="en-US" altLang="zh-CN" sz="14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service</a:t>
            </a:r>
            <a:r>
              <a:rPr lang="zh-CN" altLang="en-US" sz="14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动作通信（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action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 b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2713990" y="2149475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捕获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4590" y="1120140"/>
            <a:ext cx="7297420" cy="219329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751580" y="3543300"/>
            <a:ext cx="298577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66700" indent="-266700"/>
            <a:r>
              <a:rPr lang="en-US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service_example::AddTwoInts</a:t>
            </a:r>
            <a:endParaRPr lang="zh-CN" altLang="en-US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cxnSp>
        <p:nvCxnSpPr>
          <p:cNvPr id="20" name="直接箭头连接符 19"/>
          <p:cNvCxnSpPr/>
          <p:nvPr/>
        </p:nvCxnSpPr>
        <p:spPr>
          <a:xfrm>
            <a:off x="4109720" y="3937635"/>
            <a:ext cx="218440" cy="5651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387850" y="3937635"/>
            <a:ext cx="1090930" cy="11988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 anchor="t">
            <a:spAutoFit/>
          </a:bodyPr>
          <a:p>
            <a:pPr marL="266700" indent="-266700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int64 a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int64 b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---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int64 sum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/>
      <p:bldP spid="1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31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1.5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节点通信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话题通信（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topic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service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动作通信（</a:t>
            </a:r>
            <a:r>
              <a:rPr lang="en-US" altLang="zh-CN" sz="14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action</a:t>
            </a:r>
            <a:r>
              <a:rPr lang="zh-CN" altLang="en-US" sz="14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 b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2599055" y="2549525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捕获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5205" y="735965"/>
            <a:ext cx="7848600" cy="28854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192655" y="4841875"/>
            <a:ext cx="2875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66700" indent="-266700"/>
            <a:r>
              <a:rPr lang="en-US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action_example::CountDown</a:t>
            </a:r>
            <a:endParaRPr lang="zh-CN" altLang="en-US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cxnSp>
        <p:nvCxnSpPr>
          <p:cNvPr id="21" name="直接箭头连接符 20"/>
          <p:cNvCxnSpPr/>
          <p:nvPr/>
        </p:nvCxnSpPr>
        <p:spPr>
          <a:xfrm>
            <a:off x="5067935" y="5038725"/>
            <a:ext cx="1209040" cy="95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6377940" y="3742055"/>
            <a:ext cx="2183130" cy="28613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 anchor="t">
            <a:spAutoFit/>
          </a:bodyPr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#goal define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int32 target_number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int32 target_step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---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#result define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bool finish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---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#feedback define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float32 count_percent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marL="266700" indent="-266700" algn="l"/>
            <a:r>
              <a:rPr lang="en-US" altLang="zh-CN">
                <a:solidFill>
                  <a:srgbClr val="FFFF00"/>
                </a:solidFill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int32 count_current</a:t>
            </a:r>
            <a:endParaRPr lang="en-US" altLang="zh-CN">
              <a:solidFill>
                <a:srgbClr val="FFFF00"/>
              </a:solidFill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  <p:bldP spid="2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32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1.5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节点通信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话题通信（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topic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service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动作通信（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action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3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660265" y="1094105"/>
            <a:ext cx="5060315" cy="56197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en-US" sz="28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2800">
                <a:solidFill>
                  <a:srgbClr val="FFFF00"/>
                </a:solidFill>
                <a:sym typeface="+mn-ea"/>
              </a:rPr>
              <a:t>通信原理，深入分析</a:t>
            </a:r>
            <a:endParaRPr lang="zh-CN" altLang="en-US" sz="2800">
              <a:solidFill>
                <a:srgbClr val="FFFF00"/>
              </a:solidFill>
              <a:sym typeface="+mn-ea"/>
            </a:endParaRPr>
          </a:p>
        </p:txBody>
      </p:sp>
      <p:pic>
        <p:nvPicPr>
          <p:cNvPr id="23" name="图片 22" descr="捕获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4185" y="1800860"/>
            <a:ext cx="8372475" cy="32518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3004185" y="5197475"/>
            <a:ext cx="5153660" cy="9531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建立连接：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XMLRPC</a:t>
            </a: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XML</a:t>
            </a: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RPC</a:t>
            </a: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HTTP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传输数据：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TCP</a:t>
            </a:r>
            <a:r>
              <a:rPr lang="zh-CN" altLang="en-US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UPD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13055" y="1331595"/>
            <a:ext cx="2890520" cy="575945"/>
          </a:xfrm>
        </p:spPr>
        <p:txBody>
          <a:bodyPr>
            <a:noAutofit/>
          </a:bodyPr>
          <a:p>
            <a:r>
              <a:rPr lang="zh-CN" altLang="en-US" sz="2800">
                <a:solidFill>
                  <a:srgbClr val="9CC2F0"/>
                </a:solidFill>
              </a:rPr>
              <a:t>内容概要</a:t>
            </a:r>
            <a:endParaRPr lang="zh-CN" altLang="en-US" sz="2800">
              <a:solidFill>
                <a:srgbClr val="9CC2F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46300" y="2000885"/>
            <a:ext cx="3175635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1.1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简介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1.2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开发环境搭建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1.3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系统架构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1.4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调试工具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1.5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节点通信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1.6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其他重要概念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1.7 ROS2.0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展望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33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34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1.6 ROS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其他重要概念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28282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parameter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tf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urdf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launch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plugin</a:t>
            </a:r>
            <a:endParaRPr lang="en-US" altLang="zh-CN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nodelet</a:t>
            </a:r>
            <a:endParaRPr lang="zh-CN" altLang="en-US" sz="1400" b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13055" y="1331595"/>
            <a:ext cx="2890520" cy="575945"/>
          </a:xfrm>
        </p:spPr>
        <p:txBody>
          <a:bodyPr>
            <a:noAutofit/>
          </a:bodyPr>
          <a:p>
            <a:r>
              <a:rPr lang="zh-CN" altLang="en-US" sz="2800">
                <a:solidFill>
                  <a:srgbClr val="9CC2F0"/>
                </a:solidFill>
              </a:rPr>
              <a:t>内容概要</a:t>
            </a:r>
            <a:endParaRPr lang="zh-CN" altLang="en-US" sz="2800">
              <a:solidFill>
                <a:srgbClr val="9CC2F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46300" y="2000885"/>
            <a:ext cx="3175635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1.1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简介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1.2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开发环境搭建</a:t>
            </a:r>
            <a:endParaRPr lang="zh-CN" altLang="en-US" sz="2000">
              <a:solidFill>
                <a:schemeClr val="bg1"/>
              </a:solidFill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1.3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系统架构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1.4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调试工具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1.5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节点通信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1.6 ROS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其他重要概念</a:t>
            </a:r>
            <a:endParaRPr lang="zh-CN" altLang="en-US" sz="2000" b="1" spc="300">
              <a:solidFill>
                <a:srgbClr val="9CC2F0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</a:endParaRPr>
          </a:p>
          <a:p>
            <a:pPr indent="0" algn="l">
              <a:lnSpc>
                <a:spcPct val="200000"/>
              </a:lnSpc>
              <a:buFont typeface="Wingdings" panose="05000000000000000000" charset="0"/>
              <a:buNone/>
            </a:pPr>
            <a:r>
              <a:rPr lang="en-US" altLang="zh-CN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1.7 ROS2.0</a:t>
            </a:r>
            <a:r>
              <a:rPr lang="zh-CN" altLang="en-US" sz="2000" b="1" spc="300">
                <a:solidFill>
                  <a:srgbClr val="9CC2F0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rPr>
              <a:t>展望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35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36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  <a:sym typeface="+mn-ea"/>
              </a:rPr>
              <a:t>1.7 ROS2.0</a:t>
            </a:r>
            <a:r>
              <a:rPr lang="zh-CN" altLang="en-US" sz="2000">
                <a:solidFill>
                  <a:srgbClr val="9CC2F0"/>
                </a:solidFill>
                <a:sym typeface="+mn-ea"/>
              </a:rPr>
              <a:t>展望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9625" y="1519555"/>
            <a:ext cx="6972300" cy="3819525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>
            <p:custDataLst>
              <p:tags r:id="rId5"/>
            </p:custDataLst>
          </p:nvPr>
        </p:nvGraphicFramePr>
        <p:xfrm>
          <a:off x="456565" y="2989580"/>
          <a:ext cx="359981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3210"/>
                <a:gridCol w="2046605"/>
              </a:tblGrid>
              <a:tr h="274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ROS1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ROS2</a:t>
                      </a:r>
                      <a:endParaRPr lang="en-US" altLang="zh-CN" sz="1200"/>
                    </a:p>
                  </a:txBody>
                  <a:tcPr/>
                </a:tc>
              </a:tr>
              <a:tr h="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/>
                        <a:t>中心化网络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/>
                        <a:t>去中心化网络</a:t>
                      </a:r>
                      <a:endParaRPr lang="zh-CN" altLang="en-US" sz="1200"/>
                    </a:p>
                  </a:txBody>
                  <a:tcPr/>
                </a:tc>
              </a:tr>
              <a:tr h="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XMLRPC/TCP/UDP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DDS</a:t>
                      </a:r>
                      <a:endParaRPr lang="en-US" altLang="zh-CN" sz="1200"/>
                    </a:p>
                  </a:txBody>
                  <a:tcPr/>
                </a:tc>
              </a:tr>
              <a:tr h="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Linux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200"/>
                        <a:t>Linux/Windows/Mac/RTOS</a:t>
                      </a:r>
                      <a:endParaRPr lang="en-US" altLang="zh-CN" sz="1200"/>
                    </a:p>
                  </a:txBody>
                  <a:tcPr/>
                </a:tc>
              </a:tr>
              <a:tr h="0"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200"/>
                        <a:t>向下兼容</a:t>
                      </a:r>
                      <a:r>
                        <a:rPr lang="en-US" altLang="zh-CN" sz="1200"/>
                        <a:t>ROS1</a:t>
                      </a:r>
                      <a:endParaRPr lang="en-US" altLang="zh-CN" sz="120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6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37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95300" y="1873250"/>
            <a:ext cx="11261090" cy="1568450"/>
          </a:xfrm>
          <a:prstGeom prst="rect">
            <a:avLst/>
          </a:prstGeom>
          <a:noFill/>
          <a:ln w="6350">
            <a:noFill/>
            <a:prstDash val="solid"/>
          </a:ln>
        </p:spPr>
        <p:txBody>
          <a:bodyPr wrap="square" rtlCol="0">
            <a:spAutoFit/>
          </a:bodyPr>
          <a:p>
            <a:pPr marL="342900" indent="-342900" algn="l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20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例程源码下载：</a:t>
            </a:r>
            <a:r>
              <a:rPr lang="en-US" altLang="zh-CN" sz="20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en-US" sz="2400">
                <a:solidFill>
                  <a:srgbClr val="FFFF00"/>
                </a:solidFill>
                <a:latin typeface="+mn-ea"/>
                <a:cs typeface="+mn-ea"/>
                <a:sym typeface="+mn-ea"/>
              </a:rPr>
              <a:t>https://github.com/xiihoo/Books_Robot_SLAM_Navigation</a:t>
            </a:r>
            <a:endParaRPr lang="en-US" sz="2400">
              <a:solidFill>
                <a:srgbClr val="FFFF00"/>
              </a:solidFill>
              <a:latin typeface="+mn-ea"/>
              <a:cs typeface="+mn-ea"/>
              <a:sym typeface="+mn-ea"/>
            </a:endParaRPr>
          </a:p>
          <a:p>
            <a:pPr marL="342900" indent="-342900" algn="l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zh-CN" altLang="en-US" sz="20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课件</a:t>
            </a:r>
            <a:r>
              <a:rPr lang="en-US" altLang="zh-CN" sz="20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PPT</a:t>
            </a:r>
            <a:r>
              <a:rPr lang="zh-CN" altLang="en-US" sz="20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下载：</a:t>
            </a:r>
            <a:r>
              <a:rPr lang="en-US" altLang="zh-CN" sz="20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 </a:t>
            </a:r>
            <a:r>
              <a:rPr lang="en-US" sz="2400">
                <a:solidFill>
                  <a:srgbClr val="FFFF00"/>
                </a:solidFill>
                <a:latin typeface="+mn-ea"/>
                <a:cs typeface="+mn-ea"/>
                <a:sym typeface="+mn-ea"/>
              </a:rPr>
              <a:t>www.xiihoo.com</a:t>
            </a:r>
            <a:endParaRPr lang="en-US" altLang="en-US" sz="2400">
              <a:solidFill>
                <a:srgbClr val="FFFF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0" y="75565"/>
            <a:ext cx="48044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solidFill>
                  <a:srgbClr val="BEBEBE"/>
                </a:solidFill>
              </a:rPr>
              <a:t>《机器人</a:t>
            </a:r>
            <a:r>
              <a:rPr lang="en-US" altLang="zh-CN" sz="1200">
                <a:solidFill>
                  <a:srgbClr val="BEBEBE"/>
                </a:solidFill>
              </a:rPr>
              <a:t>SLAM</a:t>
            </a:r>
            <a:r>
              <a:rPr lang="zh-CN" altLang="en-US" sz="12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200">
                <a:solidFill>
                  <a:srgbClr val="BEBEBE"/>
                </a:solidFill>
              </a:rPr>
              <a:t>    </a:t>
            </a:r>
            <a:r>
              <a:rPr lang="zh-CN" altLang="en-US" sz="1200">
                <a:solidFill>
                  <a:srgbClr val="BEBEBE"/>
                </a:solidFill>
              </a:rPr>
              <a:t>张虎</a:t>
            </a:r>
            <a:r>
              <a:rPr lang="en-US" altLang="zh-CN" sz="1200">
                <a:solidFill>
                  <a:srgbClr val="BEBEBE"/>
                </a:solidFill>
              </a:rPr>
              <a:t> </a:t>
            </a:r>
            <a:r>
              <a:rPr lang="zh-CN" altLang="en-US" sz="1200">
                <a:solidFill>
                  <a:srgbClr val="BEBEBE"/>
                </a:solidFill>
              </a:rPr>
              <a:t>著</a:t>
            </a:r>
            <a:r>
              <a:rPr lang="en-US" altLang="zh-CN" sz="1200">
                <a:solidFill>
                  <a:srgbClr val="BEBEBE"/>
                </a:solidFill>
              </a:rPr>
              <a:t>    </a:t>
            </a:r>
            <a:r>
              <a:rPr lang="zh-CN" altLang="en-US" sz="1200">
                <a:solidFill>
                  <a:srgbClr val="BEBEBE"/>
                </a:solidFill>
              </a:rPr>
              <a:t>机械工业出版社</a:t>
            </a:r>
            <a:endParaRPr lang="zh-CN" altLang="en-US" sz="1200">
              <a:solidFill>
                <a:srgbClr val="BEBEB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856230" y="2445385"/>
            <a:ext cx="6479540" cy="1144270"/>
          </a:xfrm>
        </p:spPr>
        <p:txBody>
          <a:bodyPr>
            <a:noAutofit/>
          </a:bodyPr>
          <a:p>
            <a:pPr algn="ctr">
              <a:lnSpc>
                <a:spcPct val="200000"/>
              </a:lnSpc>
            </a:pPr>
            <a:r>
              <a:rPr lang="zh-CN" altLang="en-US" sz="4800">
                <a:solidFill>
                  <a:srgbClr val="9CC2F0"/>
                </a:solidFill>
                <a:sym typeface="+mn-ea"/>
              </a:rPr>
              <a:t>敬请关注</a:t>
            </a:r>
            <a:r>
              <a:rPr lang="en-US" altLang="zh-CN" sz="4800">
                <a:solidFill>
                  <a:srgbClr val="9CC2F0"/>
                </a:solidFill>
                <a:sym typeface="+mn-ea"/>
              </a:rPr>
              <a:t>,</a:t>
            </a:r>
            <a:r>
              <a:rPr lang="zh-CN" altLang="en-US" sz="4800">
                <a:solidFill>
                  <a:srgbClr val="9CC2F0"/>
                </a:solidFill>
              </a:rPr>
              <a:t>长期更新</a:t>
            </a:r>
            <a:r>
              <a:rPr lang="en-US" altLang="zh-CN" sz="4800">
                <a:solidFill>
                  <a:srgbClr val="9CC2F0"/>
                </a:solidFill>
              </a:rPr>
              <a:t>...          </a:t>
            </a:r>
            <a:endParaRPr lang="zh-CN" altLang="en-US" sz="4800">
              <a:solidFill>
                <a:srgbClr val="9CC2F0"/>
              </a:solidFill>
            </a:endParaRPr>
          </a:p>
        </p:txBody>
      </p:sp>
      <p:sp>
        <p:nvSpPr>
          <p:cNvPr id="4" name="标题 14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2925445" y="3589655"/>
            <a:ext cx="6479540" cy="114427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zh-CN" altLang="en-US" sz="4800" b="0">
                <a:solidFill>
                  <a:srgbClr val="FF0000"/>
                </a:solidFill>
              </a:rPr>
              <a:t>下集预告</a:t>
            </a:r>
            <a:r>
              <a:rPr lang="en-US" altLang="zh-CN" sz="4800">
                <a:solidFill>
                  <a:srgbClr val="9CC2F0"/>
                </a:solidFill>
              </a:rPr>
              <a:t>          </a:t>
            </a:r>
            <a:endParaRPr lang="zh-CN" altLang="en-US" sz="4800">
              <a:solidFill>
                <a:srgbClr val="9CC2F0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3892550" y="1186180"/>
            <a:ext cx="5151120" cy="49657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0000"/>
                </a:solidFill>
                <a:sym typeface="+mn-ea"/>
              </a:rPr>
              <a:t>机器人操作系统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（</a:t>
            </a:r>
            <a:r>
              <a:rPr lang="en-US" altLang="zh-CN" sz="1400">
                <a:solidFill>
                  <a:srgbClr val="FF0000"/>
                </a:solidFill>
                <a:sym typeface="+mn-ea"/>
              </a:rPr>
              <a:t>Robot Operating System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）</a:t>
            </a:r>
            <a:endParaRPr lang="zh-CN" altLang="en-US" sz="14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乘号 16"/>
          <p:cNvSpPr/>
          <p:nvPr/>
        </p:nvSpPr>
        <p:spPr>
          <a:xfrm>
            <a:off x="2991485" y="1094105"/>
            <a:ext cx="795020" cy="795655"/>
          </a:xfrm>
          <a:prstGeom prst="mathMultiply">
            <a:avLst>
              <a:gd name="adj1" fmla="val 10485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892550" y="1883410"/>
            <a:ext cx="5151120" cy="49657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00B050"/>
                </a:solidFill>
                <a:sym typeface="+mn-ea"/>
              </a:rPr>
              <a:t>机器人开发平台</a:t>
            </a:r>
            <a:endParaRPr lang="zh-CN" altLang="en-US" sz="1400">
              <a:solidFill>
                <a:srgbClr val="00B050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3119120" y="1889760"/>
            <a:ext cx="539750" cy="490220"/>
          </a:xfrm>
          <a:custGeom>
            <a:avLst/>
            <a:gdLst>
              <a:gd name="connisteX0" fmla="*/ 0 w 539750"/>
              <a:gd name="connsiteY0" fmla="*/ 196215 h 490220"/>
              <a:gd name="connisteX1" fmla="*/ 205740 w 539750"/>
              <a:gd name="connsiteY1" fmla="*/ 490220 h 490220"/>
              <a:gd name="connisteX2" fmla="*/ 539750 w 539750"/>
              <a:gd name="connsiteY2" fmla="*/ 0 h 4902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539750" h="490220">
                <a:moveTo>
                  <a:pt x="0" y="196215"/>
                </a:moveTo>
                <a:lnTo>
                  <a:pt x="205740" y="490220"/>
                </a:lnTo>
                <a:lnTo>
                  <a:pt x="539750" y="0"/>
                </a:lnTo>
              </a:path>
            </a:pathLst>
          </a:cu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5119370" y="272732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①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是一个分布式通信框架（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最核心的本质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cxnSp>
        <p:nvCxnSpPr>
          <p:cNvPr id="22" name="肘形连接符 21"/>
          <p:cNvCxnSpPr>
            <a:endCxn id="21" idx="1"/>
          </p:cNvCxnSpPr>
          <p:nvPr/>
        </p:nvCxnSpPr>
        <p:spPr>
          <a:xfrm>
            <a:off x="4050665" y="2352675"/>
            <a:ext cx="1068705" cy="546100"/>
          </a:xfrm>
          <a:prstGeom prst="bentConnector3">
            <a:avLst>
              <a:gd name="adj1" fmla="val -41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标题 14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5119370" y="400748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②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是一个开发工具的集合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26" name="标题 14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5119370" y="515429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③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是一系列开源软件包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cxnSp>
        <p:nvCxnSpPr>
          <p:cNvPr id="27" name="肘形连接符 26"/>
          <p:cNvCxnSpPr>
            <a:endCxn id="25" idx="1"/>
          </p:cNvCxnSpPr>
          <p:nvPr/>
        </p:nvCxnSpPr>
        <p:spPr>
          <a:xfrm rot="5400000" flipV="1">
            <a:off x="3940175" y="2999105"/>
            <a:ext cx="1289685" cy="106870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endCxn id="26" idx="1"/>
          </p:cNvCxnSpPr>
          <p:nvPr/>
        </p:nvCxnSpPr>
        <p:spPr>
          <a:xfrm rot="5400000" flipV="1">
            <a:off x="4004310" y="4210050"/>
            <a:ext cx="1161415" cy="106870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94240" y="2562225"/>
            <a:ext cx="2180590" cy="64071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11210" y="3674110"/>
            <a:ext cx="1265555" cy="1009015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22285" y="4881245"/>
            <a:ext cx="1711325" cy="1367155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73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  <p:bldP spid="17" grpId="0" animBg="1"/>
      <p:bldP spid="20" grpId="0" animBg="1"/>
      <p:bldP spid="21" grpId="0"/>
      <p:bldP spid="25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373880" y="109410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①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是一个分布式通信框架（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最核心的本质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0995" y="1938020"/>
            <a:ext cx="5452745" cy="3204210"/>
          </a:xfrm>
          <a:prstGeom prst="rect">
            <a:avLst/>
          </a:prstGeom>
        </p:spPr>
      </p:pic>
      <p:sp>
        <p:nvSpPr>
          <p:cNvPr id="4" name="标题 1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316345" y="5379720"/>
            <a:ext cx="154241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古代烽火台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5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373880" y="109410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①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是一个分布式通信框架（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最核心的本质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4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6316345" y="5379720"/>
            <a:ext cx="154241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飞鸽传书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8595" y="1791335"/>
            <a:ext cx="6057900" cy="342900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6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373880" y="109410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①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是一个分布式通信框架（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最核心的本质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4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6316345" y="5379720"/>
            <a:ext cx="154241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现代通信技术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3880" y="1682750"/>
            <a:ext cx="5434330" cy="350393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878840" y="3004820"/>
            <a:ext cx="4203065" cy="349758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/>
              <a:t>计算机【</a:t>
            </a:r>
            <a:r>
              <a:rPr lang="en-US" altLang="zh-CN"/>
              <a:t>1</a:t>
            </a:r>
            <a:r>
              <a:rPr lang="zh-CN" altLang="en-US"/>
              <a:t>】</a:t>
            </a:r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1251585" y="3669665"/>
            <a:ext cx="1392555" cy="272669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/>
              <a:t>进程（</a:t>
            </a:r>
            <a:r>
              <a:rPr lang="en-US" altLang="zh-CN"/>
              <a:t>1</a:t>
            </a:r>
            <a:r>
              <a:rPr lang="zh-CN" altLang="en-US"/>
              <a:t>）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7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373880" y="109410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①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是一个分布式通信框架（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最核心的本质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4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4491355" y="1938020"/>
            <a:ext cx="268986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计算机中程序的通信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标题 1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7335520" y="1717675"/>
            <a:ext cx="3081020" cy="86169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sym typeface="+mn-ea"/>
              </a:rPr>
              <a:t>进程内通信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（程序内通信）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sym typeface="+mn-ea"/>
              </a:rPr>
              <a:t>进程间通信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（程序间通信）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sym typeface="+mn-ea"/>
              </a:rPr>
              <a:t>跨计算机通信（设备间通信）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左大括号 8"/>
          <p:cNvSpPr/>
          <p:nvPr/>
        </p:nvSpPr>
        <p:spPr>
          <a:xfrm>
            <a:off x="6668770" y="1682750"/>
            <a:ext cx="392430" cy="9315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1516380" y="4482465"/>
            <a:ext cx="823595" cy="5416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int A;</a:t>
            </a:r>
            <a:endParaRPr lang="en-US" altLang="zh-CN"/>
          </a:p>
        </p:txBody>
      </p:sp>
      <p:sp>
        <p:nvSpPr>
          <p:cNvPr id="12" name="圆角矩形 11"/>
          <p:cNvSpPr/>
          <p:nvPr/>
        </p:nvSpPr>
        <p:spPr>
          <a:xfrm>
            <a:off x="1633855" y="5514975"/>
            <a:ext cx="823595" cy="5416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int B;</a:t>
            </a:r>
            <a:endParaRPr lang="en-US" altLang="zh-CN"/>
          </a:p>
        </p:txBody>
      </p:sp>
      <p:sp>
        <p:nvSpPr>
          <p:cNvPr id="14" name="上下箭头 13"/>
          <p:cNvSpPr/>
          <p:nvPr/>
        </p:nvSpPr>
        <p:spPr>
          <a:xfrm>
            <a:off x="1889125" y="5024120"/>
            <a:ext cx="226060" cy="490855"/>
          </a:xfrm>
          <a:prstGeom prst="up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3315970" y="3669665"/>
            <a:ext cx="1323975" cy="272669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/>
              <a:t>进程（</a:t>
            </a:r>
            <a:r>
              <a:rPr lang="en-US" altLang="zh-CN"/>
              <a:t>2</a:t>
            </a:r>
            <a:r>
              <a:rPr lang="zh-CN" altLang="en-US"/>
              <a:t>）</a:t>
            </a:r>
            <a:endParaRPr lang="en-US" altLang="zh-CN"/>
          </a:p>
        </p:txBody>
      </p:sp>
      <p:sp>
        <p:nvSpPr>
          <p:cNvPr id="18" name="圆角矩形 17"/>
          <p:cNvSpPr/>
          <p:nvPr/>
        </p:nvSpPr>
        <p:spPr>
          <a:xfrm>
            <a:off x="3580765" y="4482465"/>
            <a:ext cx="823595" cy="5416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xxx</a:t>
            </a:r>
            <a:endParaRPr lang="en-US" altLang="zh-CN"/>
          </a:p>
        </p:txBody>
      </p:sp>
      <p:sp>
        <p:nvSpPr>
          <p:cNvPr id="19" name="圆角矩形 18"/>
          <p:cNvSpPr/>
          <p:nvPr/>
        </p:nvSpPr>
        <p:spPr>
          <a:xfrm>
            <a:off x="3698240" y="5514975"/>
            <a:ext cx="823595" cy="5416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xxx</a:t>
            </a:r>
            <a:endParaRPr lang="en-US" altLang="zh-CN"/>
          </a:p>
        </p:txBody>
      </p:sp>
      <p:sp>
        <p:nvSpPr>
          <p:cNvPr id="20" name="上下箭头 19"/>
          <p:cNvSpPr/>
          <p:nvPr/>
        </p:nvSpPr>
        <p:spPr>
          <a:xfrm>
            <a:off x="3953510" y="5024120"/>
            <a:ext cx="226060" cy="490855"/>
          </a:xfrm>
          <a:prstGeom prst="up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上下箭头 21"/>
          <p:cNvSpPr/>
          <p:nvPr/>
        </p:nvSpPr>
        <p:spPr>
          <a:xfrm rot="5400000">
            <a:off x="2867025" y="3961765"/>
            <a:ext cx="226060" cy="645160"/>
          </a:xfrm>
          <a:prstGeom prst="up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8505825" y="3461385"/>
            <a:ext cx="2918460" cy="259524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/>
              <a:t>计算机【</a:t>
            </a:r>
            <a:r>
              <a:rPr lang="en-US" altLang="zh-CN"/>
              <a:t>2</a:t>
            </a:r>
            <a:r>
              <a:rPr lang="zh-CN" altLang="en-US"/>
              <a:t>】</a:t>
            </a:r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8723630" y="4399915"/>
            <a:ext cx="1196340" cy="126619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/>
              <a:t>进程（</a:t>
            </a:r>
            <a:r>
              <a:rPr lang="en-US" altLang="zh-CN"/>
              <a:t>m</a:t>
            </a:r>
            <a:r>
              <a:rPr lang="zh-CN" altLang="en-US"/>
              <a:t>）</a:t>
            </a:r>
            <a:endParaRPr lang="en-US" altLang="zh-CN"/>
          </a:p>
        </p:txBody>
      </p:sp>
      <p:sp>
        <p:nvSpPr>
          <p:cNvPr id="27" name="圆角矩形 26"/>
          <p:cNvSpPr/>
          <p:nvPr/>
        </p:nvSpPr>
        <p:spPr>
          <a:xfrm>
            <a:off x="10106025" y="4397375"/>
            <a:ext cx="1196340" cy="126619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/>
              <a:t>进程（</a:t>
            </a:r>
            <a:r>
              <a:rPr lang="en-US" altLang="zh-CN"/>
              <a:t>n</a:t>
            </a:r>
            <a:r>
              <a:rPr lang="zh-CN" altLang="en-US"/>
              <a:t>）</a:t>
            </a:r>
            <a:endParaRPr lang="en-US" altLang="zh-CN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8520" y="4063365"/>
            <a:ext cx="1711325" cy="1391285"/>
          </a:xfrm>
          <a:prstGeom prst="rect">
            <a:avLst/>
          </a:prstGeom>
        </p:spPr>
      </p:pic>
      <p:sp>
        <p:nvSpPr>
          <p:cNvPr id="29" name="上下箭头 28"/>
          <p:cNvSpPr/>
          <p:nvPr/>
        </p:nvSpPr>
        <p:spPr>
          <a:xfrm rot="5400000">
            <a:off x="5418455" y="4707890"/>
            <a:ext cx="226060" cy="645160"/>
          </a:xfrm>
          <a:prstGeom prst="up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上下箭头 29"/>
          <p:cNvSpPr/>
          <p:nvPr/>
        </p:nvSpPr>
        <p:spPr>
          <a:xfrm rot="5400000">
            <a:off x="7964805" y="4707890"/>
            <a:ext cx="226060" cy="645160"/>
          </a:xfrm>
          <a:prstGeom prst="up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0" grpId="0" animBg="1"/>
      <p:bldP spid="14" grpId="0" animBg="1"/>
      <p:bldP spid="12" grpId="0" animBg="1"/>
      <p:bldP spid="17" grpId="0" animBg="1"/>
      <p:bldP spid="18" grpId="0" animBg="1"/>
      <p:bldP spid="20" grpId="0" animBg="1"/>
      <p:bldP spid="19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29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98425" y="99695"/>
            <a:ext cx="56292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BEBEBE"/>
                </a:solidFill>
              </a:rPr>
              <a:t>《机器人</a:t>
            </a:r>
            <a:r>
              <a:rPr lang="en-US" altLang="zh-CN" sz="1400">
                <a:solidFill>
                  <a:srgbClr val="BEBEBE"/>
                </a:solidFill>
              </a:rPr>
              <a:t>SLAM</a:t>
            </a:r>
            <a:r>
              <a:rPr lang="zh-CN" altLang="en-US" sz="1400">
                <a:solidFill>
                  <a:srgbClr val="BEBEBE"/>
                </a:solidFill>
              </a:rPr>
              <a:t>导航：核心技术与实战》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张虎</a:t>
            </a:r>
            <a:r>
              <a:rPr lang="en-US" altLang="zh-CN" sz="1400">
                <a:solidFill>
                  <a:srgbClr val="BEBEBE"/>
                </a:solidFill>
              </a:rPr>
              <a:t> </a:t>
            </a:r>
            <a:r>
              <a:rPr lang="zh-CN" altLang="en-US" sz="1400">
                <a:solidFill>
                  <a:srgbClr val="BEBEBE"/>
                </a:solidFill>
              </a:rPr>
              <a:t>著</a:t>
            </a:r>
            <a:r>
              <a:rPr lang="en-US" altLang="zh-CN" sz="1400">
                <a:solidFill>
                  <a:srgbClr val="BEBEBE"/>
                </a:solidFill>
              </a:rPr>
              <a:t>    </a:t>
            </a:r>
            <a:r>
              <a:rPr lang="zh-CN" altLang="en-US" sz="1400">
                <a:solidFill>
                  <a:srgbClr val="BEBEBE"/>
                </a:solidFill>
              </a:rPr>
              <a:t>机械工业出版社</a:t>
            </a:r>
            <a:endParaRPr lang="zh-CN" altLang="en-US" sz="1400">
              <a:solidFill>
                <a:srgbClr val="BEBEBE"/>
              </a:solidFill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03360" y="6446520"/>
            <a:ext cx="3028950" cy="344170"/>
          </a:xfrm>
          <a:prstGeom prst="rect">
            <a:avLst/>
          </a:prstGeom>
        </p:spPr>
        <p:txBody>
          <a:bodyPr vert="horz" lIns="90000" tIns="46800" rIns="90000" bIns="46800" rtlCol="0"/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课件下载：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</a:rPr>
              <a:t>www.xiihoo.com</a:t>
            </a:r>
            <a:endParaRPr lang="en-US" altLang="zh-CN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3360" y="6465570"/>
            <a:ext cx="9245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8</a:t>
            </a:r>
            <a:r>
              <a:rPr lang="zh-CN" altLang="en-US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en-US" altLang="zh-CN" sz="1400" spc="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37</a:t>
            </a:r>
            <a:endParaRPr lang="en-US" sz="1400" spc="20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232410" y="597535"/>
            <a:ext cx="3545840" cy="496570"/>
          </a:xfrm>
        </p:spPr>
        <p:txBody>
          <a:bodyPr>
            <a:noAutofit/>
          </a:bodyPr>
          <a:p>
            <a:pPr algn="l"/>
            <a:r>
              <a:rPr lang="en-US" altLang="zh-CN" sz="2000">
                <a:solidFill>
                  <a:srgbClr val="9CC2F0"/>
                </a:solidFill>
              </a:rPr>
              <a:t>1.1 ROS</a:t>
            </a:r>
            <a:r>
              <a:rPr lang="zh-CN" altLang="en-US" sz="2000">
                <a:solidFill>
                  <a:srgbClr val="9CC2F0"/>
                </a:solidFill>
              </a:rPr>
              <a:t>简介</a:t>
            </a:r>
            <a:endParaRPr lang="zh-CN" altLang="en-US" sz="2000">
              <a:solidFill>
                <a:srgbClr val="9CC2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" y="1486535"/>
            <a:ext cx="2957830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rgbClr val="FFFF00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rgbClr val="FFFF00"/>
                </a:solidFill>
                <a:latin typeface="+mn-ea"/>
              </a:rPr>
              <a:t>究竟是啥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发行版本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zh-CN" sz="1400" b="0">
                <a:solidFill>
                  <a:schemeClr val="bg1"/>
                </a:solidFill>
                <a:latin typeface="+mn-ea"/>
              </a:rPr>
              <a:t>ROS</a:t>
            </a:r>
            <a:r>
              <a:rPr lang="zh-CN" altLang="en-US" sz="1400" b="0">
                <a:solidFill>
                  <a:schemeClr val="bg1"/>
                </a:solidFill>
                <a:latin typeface="+mn-ea"/>
              </a:rPr>
              <a:t>学习方法</a:t>
            </a:r>
            <a:endParaRPr lang="zh-CN" altLang="en-US" sz="1400" b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55740" y="99695"/>
            <a:ext cx="54190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>
                <a:solidFill>
                  <a:srgbClr val="FF0000"/>
                </a:solidFill>
              </a:rPr>
              <a:t>（第</a:t>
            </a:r>
            <a:r>
              <a:rPr lang="en-US" altLang="zh-CN" sz="1400">
                <a:solidFill>
                  <a:srgbClr val="FF0000"/>
                </a:solidFill>
              </a:rPr>
              <a:t>1</a:t>
            </a:r>
            <a:r>
              <a:rPr lang="zh-CN" altLang="en-US" sz="1400">
                <a:solidFill>
                  <a:srgbClr val="FF0000"/>
                </a:solidFill>
              </a:rPr>
              <a:t>季）</a:t>
            </a:r>
            <a:r>
              <a:rPr lang="zh-CN" altLang="en-US" sz="1400">
                <a:solidFill>
                  <a:schemeClr val="bg1"/>
                </a:solidFill>
              </a:rPr>
              <a:t>第</a:t>
            </a:r>
            <a:r>
              <a:rPr lang="en-US" altLang="zh-CN" sz="1400">
                <a:solidFill>
                  <a:schemeClr val="bg1"/>
                </a:solidFill>
              </a:rPr>
              <a:t>1</a:t>
            </a:r>
            <a:r>
              <a:rPr lang="zh-CN" altLang="en-US" sz="1400">
                <a:solidFill>
                  <a:schemeClr val="bg1"/>
                </a:solidFill>
              </a:rPr>
              <a:t>章：</a:t>
            </a:r>
            <a:r>
              <a:rPr lang="en-US" altLang="zh-CN" sz="1400">
                <a:solidFill>
                  <a:schemeClr val="bg1"/>
                </a:solidFill>
              </a:rPr>
              <a:t>ROS</a:t>
            </a:r>
            <a:r>
              <a:rPr lang="zh-CN" altLang="en-US" sz="1400">
                <a:solidFill>
                  <a:schemeClr val="bg1"/>
                </a:solidFill>
              </a:rPr>
              <a:t>入门必备知识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167255" y="1682750"/>
            <a:ext cx="627380" cy="255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标题 14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373880" y="1094105"/>
            <a:ext cx="515112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rgbClr val="FFFF00"/>
                </a:solidFill>
                <a:sym typeface="+mn-ea"/>
              </a:rPr>
              <a:t>①</a:t>
            </a:r>
            <a:r>
              <a:rPr lang="en-US" altLang="zh-CN" sz="1400">
                <a:solidFill>
                  <a:srgbClr val="FFFF00"/>
                </a:solidFill>
                <a:sym typeface="+mn-ea"/>
              </a:rPr>
              <a:t>ROS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是一个分布式通信框架（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最核心的本质</a:t>
            </a:r>
            <a:r>
              <a:rPr lang="zh-CN" altLang="en-US" sz="1400">
                <a:solidFill>
                  <a:srgbClr val="FFFF00"/>
                </a:solidFill>
                <a:sym typeface="+mn-ea"/>
              </a:rPr>
              <a:t>）</a:t>
            </a:r>
            <a:endParaRPr lang="zh-CN" altLang="en-US" sz="1400">
              <a:solidFill>
                <a:srgbClr val="FFFF00"/>
              </a:solidFill>
              <a:sym typeface="+mn-ea"/>
            </a:endParaRPr>
          </a:p>
        </p:txBody>
      </p:sp>
      <p:sp>
        <p:nvSpPr>
          <p:cNvPr id="4" name="标题 1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7150100" y="1938020"/>
            <a:ext cx="2905760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进程通信</a:t>
            </a:r>
            <a:r>
              <a:rPr lang="en-US" altLang="zh-CN" sz="1400">
                <a:solidFill>
                  <a:schemeClr val="bg1"/>
                </a:solidFill>
                <a:sym typeface="+mn-ea"/>
              </a:rPr>
              <a:t> + </a:t>
            </a:r>
            <a:r>
              <a:rPr lang="zh-CN" altLang="en-US" sz="1400">
                <a:solidFill>
                  <a:schemeClr val="bg1"/>
                </a:solidFill>
                <a:sym typeface="+mn-ea"/>
              </a:rPr>
              <a:t>网络通信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95645" y="966470"/>
            <a:ext cx="1118235" cy="559435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肘形连接符 8"/>
          <p:cNvCxnSpPr>
            <a:stCxn id="5" idx="2"/>
          </p:cNvCxnSpPr>
          <p:nvPr/>
        </p:nvCxnSpPr>
        <p:spPr>
          <a:xfrm rot="5400000" flipV="1">
            <a:off x="6438265" y="1442085"/>
            <a:ext cx="568960" cy="735965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流程图: 延期 9"/>
          <p:cNvSpPr/>
          <p:nvPr/>
        </p:nvSpPr>
        <p:spPr>
          <a:xfrm rot="16200000">
            <a:off x="2052320" y="3177540"/>
            <a:ext cx="2736850" cy="2907030"/>
          </a:xfrm>
          <a:prstGeom prst="flowChartDe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246630" y="6014085"/>
            <a:ext cx="490855" cy="4514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992245" y="6014085"/>
            <a:ext cx="490855" cy="4514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2302510" y="2785745"/>
            <a:ext cx="2235835" cy="4768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流程图: 联系 16"/>
          <p:cNvSpPr/>
          <p:nvPr/>
        </p:nvSpPr>
        <p:spPr>
          <a:xfrm>
            <a:off x="2807970" y="2787015"/>
            <a:ext cx="215900" cy="461010"/>
          </a:xfrm>
          <a:prstGeom prst="flowChartConnector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流程图: 联系 17"/>
          <p:cNvSpPr/>
          <p:nvPr/>
        </p:nvSpPr>
        <p:spPr>
          <a:xfrm>
            <a:off x="3697605" y="2786380"/>
            <a:ext cx="215900" cy="461010"/>
          </a:xfrm>
          <a:prstGeom prst="flowChartConnector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2551430" y="3587115"/>
            <a:ext cx="1737995" cy="54165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相机驱动程序</a:t>
            </a:r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023870" y="5353685"/>
            <a:ext cx="1737995" cy="5905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电机驱动程序</a:t>
            </a:r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3589020" y="4597400"/>
            <a:ext cx="1172845" cy="4978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决策程序</a:t>
            </a: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2039620" y="4598035"/>
            <a:ext cx="1172845" cy="51181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感知程序</a:t>
            </a:r>
            <a:endParaRPr lang="zh-CN" altLang="en-US"/>
          </a:p>
        </p:txBody>
      </p:sp>
      <p:cxnSp>
        <p:nvCxnSpPr>
          <p:cNvPr id="24" name="直接箭头连接符 23"/>
          <p:cNvCxnSpPr>
            <a:stCxn id="19" idx="2"/>
            <a:endCxn id="23" idx="0"/>
          </p:cNvCxnSpPr>
          <p:nvPr/>
        </p:nvCxnSpPr>
        <p:spPr>
          <a:xfrm flipH="1">
            <a:off x="2626360" y="4128770"/>
            <a:ext cx="794385" cy="469265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9" idx="2"/>
            <a:endCxn id="22" idx="0"/>
          </p:cNvCxnSpPr>
          <p:nvPr/>
        </p:nvCxnSpPr>
        <p:spPr>
          <a:xfrm>
            <a:off x="3420745" y="4128770"/>
            <a:ext cx="755015" cy="468630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23" idx="2"/>
            <a:endCxn id="20" idx="1"/>
          </p:cNvCxnSpPr>
          <p:nvPr/>
        </p:nvCxnSpPr>
        <p:spPr>
          <a:xfrm>
            <a:off x="2626360" y="5109845"/>
            <a:ext cx="397510" cy="539115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23" idx="3"/>
            <a:endCxn id="22" idx="1"/>
          </p:cNvCxnSpPr>
          <p:nvPr/>
        </p:nvCxnSpPr>
        <p:spPr>
          <a:xfrm flipV="1">
            <a:off x="3212465" y="4846320"/>
            <a:ext cx="376555" cy="7620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22" idx="2"/>
            <a:endCxn id="20" idx="0"/>
          </p:cNvCxnSpPr>
          <p:nvPr/>
        </p:nvCxnSpPr>
        <p:spPr>
          <a:xfrm flipH="1">
            <a:off x="3893185" y="5095240"/>
            <a:ext cx="282575" cy="258445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流程图: 延期 28"/>
          <p:cNvSpPr/>
          <p:nvPr/>
        </p:nvSpPr>
        <p:spPr>
          <a:xfrm rot="16200000">
            <a:off x="6703060" y="3192145"/>
            <a:ext cx="2736850" cy="2907030"/>
          </a:xfrm>
          <a:prstGeom prst="flowChartDe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6897370" y="6028690"/>
            <a:ext cx="490855" cy="4514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8642985" y="6028690"/>
            <a:ext cx="490855" cy="4514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6953250" y="2785110"/>
            <a:ext cx="2235835" cy="4921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流程图: 联系 32"/>
          <p:cNvSpPr/>
          <p:nvPr/>
        </p:nvSpPr>
        <p:spPr>
          <a:xfrm>
            <a:off x="7458710" y="2816225"/>
            <a:ext cx="215900" cy="461010"/>
          </a:xfrm>
          <a:prstGeom prst="flowChartConnector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流程图: 联系 33"/>
          <p:cNvSpPr/>
          <p:nvPr/>
        </p:nvSpPr>
        <p:spPr>
          <a:xfrm>
            <a:off x="8341360" y="2816225"/>
            <a:ext cx="215900" cy="461010"/>
          </a:xfrm>
          <a:prstGeom prst="flowChartConnector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7202170" y="3601720"/>
            <a:ext cx="1737995" cy="54165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xxx</a:t>
            </a:r>
            <a:r>
              <a:rPr lang="zh-CN" altLang="en-US"/>
              <a:t>程序</a:t>
            </a:r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7674610" y="5368290"/>
            <a:ext cx="1737995" cy="5905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xxx</a:t>
            </a:r>
            <a:r>
              <a:rPr lang="zh-CN" altLang="en-US"/>
              <a:t>程序</a:t>
            </a:r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8239760" y="4612005"/>
            <a:ext cx="1172845" cy="4978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xxx</a:t>
            </a:r>
            <a:r>
              <a:rPr lang="zh-CN" altLang="en-US"/>
              <a:t>程序</a:t>
            </a:r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6690360" y="4612640"/>
            <a:ext cx="1172845" cy="51181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xxx</a:t>
            </a:r>
            <a:r>
              <a:rPr lang="zh-CN" altLang="en-US"/>
              <a:t>程序</a:t>
            </a:r>
            <a:endParaRPr lang="zh-CN" altLang="en-US"/>
          </a:p>
        </p:txBody>
      </p:sp>
      <p:cxnSp>
        <p:nvCxnSpPr>
          <p:cNvPr id="39" name="直接箭头连接符 38"/>
          <p:cNvCxnSpPr>
            <a:stCxn id="35" idx="2"/>
            <a:endCxn id="38" idx="0"/>
          </p:cNvCxnSpPr>
          <p:nvPr/>
        </p:nvCxnSpPr>
        <p:spPr>
          <a:xfrm flipH="1">
            <a:off x="7277100" y="4143375"/>
            <a:ext cx="794385" cy="469265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35" idx="2"/>
            <a:endCxn id="37" idx="0"/>
          </p:cNvCxnSpPr>
          <p:nvPr/>
        </p:nvCxnSpPr>
        <p:spPr>
          <a:xfrm>
            <a:off x="8071485" y="4143375"/>
            <a:ext cx="755015" cy="468630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8" idx="2"/>
            <a:endCxn id="36" idx="1"/>
          </p:cNvCxnSpPr>
          <p:nvPr/>
        </p:nvCxnSpPr>
        <p:spPr>
          <a:xfrm>
            <a:off x="7277100" y="5124450"/>
            <a:ext cx="397510" cy="539115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stCxn id="38" idx="3"/>
            <a:endCxn id="37" idx="1"/>
          </p:cNvCxnSpPr>
          <p:nvPr/>
        </p:nvCxnSpPr>
        <p:spPr>
          <a:xfrm flipV="1">
            <a:off x="7863205" y="4860925"/>
            <a:ext cx="376555" cy="7620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>
            <a:stCxn id="37" idx="2"/>
            <a:endCxn id="36" idx="0"/>
          </p:cNvCxnSpPr>
          <p:nvPr/>
        </p:nvCxnSpPr>
        <p:spPr>
          <a:xfrm flipH="1">
            <a:off x="8543925" y="5109845"/>
            <a:ext cx="282575" cy="258445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标题 1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2407285" y="2444750"/>
            <a:ext cx="198691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tx1"/>
                </a:solidFill>
                <a:highlight>
                  <a:srgbClr val="FFFF00"/>
                </a:highlight>
                <a:sym typeface="+mn-ea"/>
              </a:rPr>
              <a:t>xiihoo-1</a:t>
            </a:r>
            <a:r>
              <a:rPr lang="zh-CN" altLang="en-US" sz="2000">
                <a:solidFill>
                  <a:schemeClr val="tx1"/>
                </a:solidFill>
                <a:highlight>
                  <a:srgbClr val="FFFF00"/>
                </a:highlight>
                <a:sym typeface="+mn-ea"/>
              </a:rPr>
              <a:t>号</a:t>
            </a:r>
            <a:endParaRPr lang="zh-CN" altLang="en-US" sz="2000">
              <a:solidFill>
                <a:schemeClr val="tx1"/>
              </a:solidFill>
              <a:highlight>
                <a:srgbClr val="FFFF00"/>
              </a:highlight>
              <a:sym typeface="+mn-ea"/>
            </a:endParaRPr>
          </a:p>
        </p:txBody>
      </p:sp>
      <p:sp>
        <p:nvSpPr>
          <p:cNvPr id="45" name="标题 14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7058025" y="2442845"/>
            <a:ext cx="198691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tx1"/>
                </a:solidFill>
                <a:highlight>
                  <a:srgbClr val="FFFF00"/>
                </a:highlight>
                <a:sym typeface="+mn-ea"/>
              </a:rPr>
              <a:t>xiihoo-2</a:t>
            </a:r>
            <a:r>
              <a:rPr lang="zh-CN" altLang="en-US" sz="2000">
                <a:solidFill>
                  <a:schemeClr val="tx1"/>
                </a:solidFill>
                <a:highlight>
                  <a:srgbClr val="FFFF00"/>
                </a:highlight>
                <a:sym typeface="+mn-ea"/>
              </a:rPr>
              <a:t>号</a:t>
            </a:r>
            <a:endParaRPr lang="zh-CN" altLang="en-US" sz="2000">
              <a:solidFill>
                <a:schemeClr val="tx1"/>
              </a:solidFill>
              <a:highlight>
                <a:srgbClr val="FFFF00"/>
              </a:highlight>
              <a:sym typeface="+mn-ea"/>
            </a:endParaRPr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4200" y="2508885"/>
            <a:ext cx="742315" cy="768350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6302375" y="2508885"/>
            <a:ext cx="742315" cy="768350"/>
          </a:xfrm>
          <a:prstGeom prst="rect">
            <a:avLst/>
          </a:prstGeom>
        </p:spPr>
      </p:pic>
      <p:sp>
        <p:nvSpPr>
          <p:cNvPr id="49" name="左右箭头 48"/>
          <p:cNvSpPr/>
          <p:nvPr/>
        </p:nvSpPr>
        <p:spPr>
          <a:xfrm>
            <a:off x="5189855" y="2816225"/>
            <a:ext cx="1042670" cy="274955"/>
          </a:xfrm>
          <a:prstGeom prst="left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标题 14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5189220" y="3086735"/>
            <a:ext cx="1062355" cy="34226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1400">
                <a:solidFill>
                  <a:schemeClr val="bg1"/>
                </a:solidFill>
                <a:sym typeface="+mn-ea"/>
              </a:rPr>
              <a:t>网络通信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</p:spTree>
    <p:custDataLst>
      <p:tags r:id="rId10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3" grpId="0" animBg="1"/>
      <p:bldP spid="44" grpId="0"/>
      <p:bldP spid="12" grpId="0" animBg="1"/>
      <p:bldP spid="14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5" grpId="0"/>
      <p:bldP spid="49" grpId="0" animBg="1"/>
      <p:bldP spid="50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0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0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0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0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0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0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1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1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1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1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1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1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1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2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2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2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2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27.xml><?xml version="1.0" encoding="utf-8"?>
<p:tagLst xmlns:p="http://schemas.openxmlformats.org/presentationml/2006/main">
  <p:tag name="KSO_WM_UNIT_TABLE_BEAUTIFY" val="smartTable{17da095e-8d96-424c-be4e-843e490b0a7b}"/>
  <p:tag name="TABLE_ENDDRAG_ORIGIN_RECT" val="226*90"/>
  <p:tag name="TABLE_ENDDRAG_RECT" val="144*437*226*90"/>
</p:tagLst>
</file>

<file path=ppt/tags/tag128.xml><?xml version="1.0" encoding="utf-8"?>
<p:tagLst xmlns:p="http://schemas.openxmlformats.org/presentationml/2006/main">
  <p:tag name="KSO_WM_UNIT_TABLE_BEAUTIFY" val="smartTable{b5cb1913-7480-4354-a987-a02db5b3ab9d}"/>
  <p:tag name="TABLE_ENDDRAG_ORIGIN_RECT" val="226*90"/>
  <p:tag name="TABLE_ENDDRAG_RECT" val="144*437*226*90"/>
</p:tagLst>
</file>

<file path=ppt/tags/tag12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3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3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3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3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3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4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4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4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4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4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4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5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5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5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5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5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75.477"/>
</p:tagLst>
</file>

<file path=ppt/tags/tag16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1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7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7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75.477"/>
</p:tagLst>
</file>

<file path=ppt/tags/tag17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8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8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8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75.477"/>
</p:tagLst>
</file>

<file path=ppt/tags/tag19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9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19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75.477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20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20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20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21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21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75.477"/>
</p:tagLst>
</file>

<file path=ppt/tags/tag21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21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75.477"/>
</p:tagLst>
</file>

<file path=ppt/tags/tag22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TABLE_BEAUTIFY" val="smartTable{448b3fb0-f59c-41c7-87c6-7f3acec6deab}"/>
  <p:tag name="TABLE_ENDDRAG_ORIGIN_RECT" val="283*108"/>
  <p:tag name="TABLE_ENDDRAG_RECT" val="278*369*283*108"/>
</p:tagLst>
</file>

<file path=ppt/tags/tag22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22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22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231.xml><?xml version="1.0" encoding="utf-8"?>
<p:tagLst xmlns:p="http://schemas.openxmlformats.org/presentationml/2006/main">
  <p:tag name="COMMONDATA" val="eyJoZGlkIjoiM2Q3NDlmZDYxN2YxNmU3YWM2YWI4MzUwMmU2NGQxNWQifQ==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75.477"/>
</p:tagLst>
</file>

<file path=ppt/tags/tag7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7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7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7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7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8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8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8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8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8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9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9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9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TIMING" val="|25.849|0.921"/>
</p:tagLst>
</file>

<file path=ppt/tags/tag9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ags/tag9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ID" val="custom20205081_1*a*1"/>
  <p:tag name="KSO_WM_TEMPLATE_CATEGORY" val="custom"/>
  <p:tag name="KSO_WM_TEMPLATE_INDEX" val="20205081"/>
  <p:tag name="KSO_WM_UNIT_LAYERLEVEL" val="1"/>
  <p:tag name="KSO_WM_TAG_VERSION" val="1.0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7193</Words>
  <Application>WPS 演示</Application>
  <PresentationFormat>宽屏</PresentationFormat>
  <Paragraphs>887</Paragraphs>
  <Slides>39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Times New Roman</vt:lpstr>
      <vt:lpstr>Office 主题​​</vt:lpstr>
      <vt:lpstr>第1季 第1章：ROS入门必备知识 </vt:lpstr>
      <vt:lpstr>本书内容安排</vt:lpstr>
      <vt:lpstr>内容概要</vt:lpstr>
      <vt:lpstr>1.1 ROS简介</vt:lpstr>
      <vt:lpstr>1.1 ROS简介</vt:lpstr>
      <vt:lpstr>1.1 ROS简介</vt:lpstr>
      <vt:lpstr>1.1 ROS简介</vt:lpstr>
      <vt:lpstr>1.1 ROS简介</vt:lpstr>
      <vt:lpstr>1.1 ROS简介</vt:lpstr>
      <vt:lpstr>1.1 ROS简介</vt:lpstr>
      <vt:lpstr>1.1 ROS简介</vt:lpstr>
      <vt:lpstr>1.1 ROS简介</vt:lpstr>
      <vt:lpstr>1.1 ROS简介</vt:lpstr>
      <vt:lpstr>1.1 ROS简介</vt:lpstr>
      <vt:lpstr>1.1 ROS简介</vt:lpstr>
      <vt:lpstr>1.1 ROS简介</vt:lpstr>
      <vt:lpstr>内容概要</vt:lpstr>
      <vt:lpstr>1.2 ROS开发环境搭建</vt:lpstr>
      <vt:lpstr>1.2 ROS开发环境搭建</vt:lpstr>
      <vt:lpstr>1.2 ROS开发环境搭建</vt:lpstr>
      <vt:lpstr>1.2 ROS开发环境搭建</vt:lpstr>
      <vt:lpstr>内容概要</vt:lpstr>
      <vt:lpstr>1.3 ROS系统架构</vt:lpstr>
      <vt:lpstr>1.3 ROS系统架构</vt:lpstr>
      <vt:lpstr>1.3 ROS系统架构</vt:lpstr>
      <vt:lpstr>内容概要</vt:lpstr>
      <vt:lpstr>1.4 ROS调试工具</vt:lpstr>
      <vt:lpstr>1.4 ROS调试工具</vt:lpstr>
      <vt:lpstr>内容概要</vt:lpstr>
      <vt:lpstr>1.5 ROS节点通信</vt:lpstr>
      <vt:lpstr>1.5 ROS节点通信</vt:lpstr>
      <vt:lpstr>1.5 ROS节点通信</vt:lpstr>
      <vt:lpstr>1.5 ROS节点通信</vt:lpstr>
      <vt:lpstr>内容概要</vt:lpstr>
      <vt:lpstr>1.6 ROS其他重要概念</vt:lpstr>
      <vt:lpstr>内容概要</vt:lpstr>
      <vt:lpstr>1.7 ROS2.0展望</vt:lpstr>
      <vt:lpstr>PowerPoint 演示文稿</vt:lpstr>
      <vt:lpstr>敬请关注,长期更新...        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小小虎蚜</cp:lastModifiedBy>
  <cp:revision>511</cp:revision>
  <dcterms:created xsi:type="dcterms:W3CDTF">2019-06-19T02:08:00Z</dcterms:created>
  <dcterms:modified xsi:type="dcterms:W3CDTF">2022-07-14T18:41:58Z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2052-11.1.0.11875</vt:lpwstr>
  </property>
  <property fmtid="{D5CDD505-2E9C-101B-9397-08002B2CF9AE}" pid="3" name="ICV">
    <vt:lpwstr>666800C72B1842E3919A710CF4E6926B</vt:lpwstr>
  </property>
</Properties>
</file>